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342" r:id="rId4"/>
    <p:sldId id="258" r:id="rId5"/>
    <p:sldId id="340" r:id="rId6"/>
    <p:sldId id="260" r:id="rId7"/>
    <p:sldId id="343" r:id="rId8"/>
    <p:sldId id="335" r:id="rId9"/>
    <p:sldId id="273" r:id="rId10"/>
    <p:sldId id="265" r:id="rId11"/>
    <p:sldId id="337" r:id="rId12"/>
    <p:sldId id="344" r:id="rId13"/>
    <p:sldId id="338" r:id="rId14"/>
    <p:sldId id="259" r:id="rId15"/>
    <p:sldId id="267" r:id="rId16"/>
    <p:sldId id="272" r:id="rId17"/>
    <p:sldId id="33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05CB"/>
    <a:srgbClr val="000099"/>
    <a:srgbClr val="0909FF"/>
    <a:srgbClr val="D33E11"/>
    <a:srgbClr val="EB6C15"/>
    <a:srgbClr val="4909FF"/>
    <a:srgbClr val="8409FF"/>
    <a:srgbClr val="A300D0"/>
    <a:srgbClr val="900AFE"/>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30" autoAdjust="0"/>
    <p:restoredTop sz="91150" autoAdjust="0"/>
  </p:normalViewPr>
  <p:slideViewPr>
    <p:cSldViewPr snapToGrid="0" showGuides="1">
      <p:cViewPr varScale="1">
        <p:scale>
          <a:sx n="95" d="100"/>
          <a:sy n="95" d="100"/>
        </p:scale>
        <p:origin x="90" y="3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AEBCDA-2888-4ACF-A760-C09F533BD173}" type="datetimeFigureOut">
              <a:rPr lang="en-US" smtClean="0"/>
              <a:t>8/14/2025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8F6D5E-8363-494A-B317-6A6D19541E66}" type="slidenum">
              <a:rPr lang="en-US" smtClean="0"/>
              <a:t>‹#›</a:t>
            </a:fld>
            <a:endParaRPr lang="en-US"/>
          </a:p>
        </p:txBody>
      </p:sp>
    </p:spTree>
    <p:extLst>
      <p:ext uri="{BB962C8B-B14F-4D97-AF65-F5344CB8AC3E}">
        <p14:creationId xmlns:p14="http://schemas.microsoft.com/office/powerpoint/2010/main" val="1835682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Gross in beginning</a:t>
            </a:r>
          </a:p>
          <a:p>
            <a:r>
              <a:rPr lang="en-US" dirty="0"/>
              <a:t>Then could TA in 2</a:t>
            </a:r>
            <a:r>
              <a:rPr lang="en-US" baseline="30000" dirty="0"/>
              <a:t>nd</a:t>
            </a:r>
            <a:r>
              <a:rPr lang="en-US" dirty="0"/>
              <a:t> year</a:t>
            </a:r>
          </a:p>
          <a:p>
            <a:r>
              <a:rPr lang="en-US" dirty="0"/>
              <a:t>Embryo is in Fall</a:t>
            </a:r>
          </a:p>
          <a:p>
            <a:r>
              <a:rPr lang="en-US" dirty="0"/>
              <a:t>Course number for </a:t>
            </a:r>
            <a:r>
              <a:rPr lang="en-US" dirty="0" err="1"/>
              <a:t>TAing</a:t>
            </a:r>
            <a:r>
              <a:rPr lang="en-US" dirty="0"/>
              <a:t>? 697 or 613</a:t>
            </a:r>
          </a:p>
        </p:txBody>
      </p:sp>
      <p:sp>
        <p:nvSpPr>
          <p:cNvPr id="4" name="Slide Number Placeholder 3"/>
          <p:cNvSpPr>
            <a:spLocks noGrp="1"/>
          </p:cNvSpPr>
          <p:nvPr>
            <p:ph type="sldNum" sz="quarter" idx="5"/>
          </p:nvPr>
        </p:nvSpPr>
        <p:spPr/>
        <p:txBody>
          <a:bodyPr/>
          <a:lstStyle/>
          <a:p>
            <a:fld id="{B5E0E7BE-8BCD-46C9-832D-1C4D83CA2ED9}" type="slidenum">
              <a:rPr lang="en-US" smtClean="0"/>
              <a:t>7</a:t>
            </a:fld>
            <a:endParaRPr lang="en-US"/>
          </a:p>
        </p:txBody>
      </p:sp>
    </p:spTree>
    <p:extLst>
      <p:ext uri="{BB962C8B-B14F-4D97-AF65-F5344CB8AC3E}">
        <p14:creationId xmlns:p14="http://schemas.microsoft.com/office/powerpoint/2010/main" val="1203527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F349C-2A4D-4283-BDD8-EDE85AFE7C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B30379-3483-4BF0-85BA-86C783DADA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2DE2BE-D126-4FEA-B91F-2E28E3DC8D82}"/>
              </a:ext>
            </a:extLst>
          </p:cNvPr>
          <p:cNvSpPr>
            <a:spLocks noGrp="1"/>
          </p:cNvSpPr>
          <p:nvPr>
            <p:ph type="dt" sz="half" idx="10"/>
          </p:nvPr>
        </p:nvSpPr>
        <p:spPr/>
        <p:txBody>
          <a:bodyPr/>
          <a:lstStyle/>
          <a:p>
            <a:fld id="{87056637-A3EA-432D-B7E2-743DBA34C7B0}" type="datetimeFigureOut">
              <a:rPr lang="en-US" smtClean="0"/>
              <a:t>8/14/2025</a:t>
            </a:fld>
            <a:endParaRPr lang="en-US"/>
          </a:p>
        </p:txBody>
      </p:sp>
      <p:sp>
        <p:nvSpPr>
          <p:cNvPr id="5" name="Footer Placeholder 4">
            <a:extLst>
              <a:ext uri="{FF2B5EF4-FFF2-40B4-BE49-F238E27FC236}">
                <a16:creationId xmlns:a16="http://schemas.microsoft.com/office/drawing/2014/main" id="{379CE87B-0784-4F17-86E0-E102AB708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8495D5-4AFE-416F-874C-7DF556377AEA}"/>
              </a:ext>
            </a:extLst>
          </p:cNvPr>
          <p:cNvSpPr>
            <a:spLocks noGrp="1"/>
          </p:cNvSpPr>
          <p:nvPr>
            <p:ph type="sldNum" sz="quarter" idx="12"/>
          </p:nvPr>
        </p:nvSpPr>
        <p:spPr/>
        <p:txBody>
          <a:bodyPr/>
          <a:lstStyle/>
          <a:p>
            <a:fld id="{CD25C216-3709-4F5F-BE09-2197116F3435}" type="slidenum">
              <a:rPr lang="en-US" smtClean="0"/>
              <a:t>‹#›</a:t>
            </a:fld>
            <a:endParaRPr lang="en-US"/>
          </a:p>
        </p:txBody>
      </p:sp>
    </p:spTree>
    <p:extLst>
      <p:ext uri="{BB962C8B-B14F-4D97-AF65-F5344CB8AC3E}">
        <p14:creationId xmlns:p14="http://schemas.microsoft.com/office/powerpoint/2010/main" val="2107253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18E02-61D4-4820-A98D-941AA745C7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A8B3C9-B8BD-4BE3-8C7B-7C582C658D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558ED8-8297-454C-8BB0-44DEC9FD66EB}"/>
              </a:ext>
            </a:extLst>
          </p:cNvPr>
          <p:cNvSpPr>
            <a:spLocks noGrp="1"/>
          </p:cNvSpPr>
          <p:nvPr>
            <p:ph type="dt" sz="half" idx="10"/>
          </p:nvPr>
        </p:nvSpPr>
        <p:spPr/>
        <p:txBody>
          <a:bodyPr/>
          <a:lstStyle/>
          <a:p>
            <a:fld id="{87056637-A3EA-432D-B7E2-743DBA34C7B0}" type="datetimeFigureOut">
              <a:rPr lang="en-US" smtClean="0"/>
              <a:t>8/14/2025</a:t>
            </a:fld>
            <a:endParaRPr lang="en-US"/>
          </a:p>
        </p:txBody>
      </p:sp>
      <p:sp>
        <p:nvSpPr>
          <p:cNvPr id="5" name="Footer Placeholder 4">
            <a:extLst>
              <a:ext uri="{FF2B5EF4-FFF2-40B4-BE49-F238E27FC236}">
                <a16:creationId xmlns:a16="http://schemas.microsoft.com/office/drawing/2014/main" id="{E85C7ABD-8D2A-47BA-9E7A-3DFA16AD1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65F342-7534-493A-9897-D676CAB5965F}"/>
              </a:ext>
            </a:extLst>
          </p:cNvPr>
          <p:cNvSpPr>
            <a:spLocks noGrp="1"/>
          </p:cNvSpPr>
          <p:nvPr>
            <p:ph type="sldNum" sz="quarter" idx="12"/>
          </p:nvPr>
        </p:nvSpPr>
        <p:spPr/>
        <p:txBody>
          <a:bodyPr/>
          <a:lstStyle/>
          <a:p>
            <a:fld id="{CD25C216-3709-4F5F-BE09-2197116F3435}" type="slidenum">
              <a:rPr lang="en-US" smtClean="0"/>
              <a:t>‹#›</a:t>
            </a:fld>
            <a:endParaRPr lang="en-US"/>
          </a:p>
        </p:txBody>
      </p:sp>
    </p:spTree>
    <p:extLst>
      <p:ext uri="{BB962C8B-B14F-4D97-AF65-F5344CB8AC3E}">
        <p14:creationId xmlns:p14="http://schemas.microsoft.com/office/powerpoint/2010/main" val="2669133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1B732F-83DE-4B72-963D-CB5A29AEF0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B2F4C0-E3AB-4A70-82E5-6F89C8C38F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556EFD-2566-4B9F-9A28-DCDDC79DA182}"/>
              </a:ext>
            </a:extLst>
          </p:cNvPr>
          <p:cNvSpPr>
            <a:spLocks noGrp="1"/>
          </p:cNvSpPr>
          <p:nvPr>
            <p:ph type="dt" sz="half" idx="10"/>
          </p:nvPr>
        </p:nvSpPr>
        <p:spPr/>
        <p:txBody>
          <a:bodyPr/>
          <a:lstStyle/>
          <a:p>
            <a:fld id="{87056637-A3EA-432D-B7E2-743DBA34C7B0}" type="datetimeFigureOut">
              <a:rPr lang="en-US" smtClean="0"/>
              <a:t>8/14/2025</a:t>
            </a:fld>
            <a:endParaRPr lang="en-US"/>
          </a:p>
        </p:txBody>
      </p:sp>
      <p:sp>
        <p:nvSpPr>
          <p:cNvPr id="5" name="Footer Placeholder 4">
            <a:extLst>
              <a:ext uri="{FF2B5EF4-FFF2-40B4-BE49-F238E27FC236}">
                <a16:creationId xmlns:a16="http://schemas.microsoft.com/office/drawing/2014/main" id="{56A84B27-FF14-494D-A474-A99D50A932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A98B5D-DB7F-4EFD-AFA7-B3ED957248A8}"/>
              </a:ext>
            </a:extLst>
          </p:cNvPr>
          <p:cNvSpPr>
            <a:spLocks noGrp="1"/>
          </p:cNvSpPr>
          <p:nvPr>
            <p:ph type="sldNum" sz="quarter" idx="12"/>
          </p:nvPr>
        </p:nvSpPr>
        <p:spPr/>
        <p:txBody>
          <a:bodyPr/>
          <a:lstStyle/>
          <a:p>
            <a:fld id="{CD25C216-3709-4F5F-BE09-2197116F3435}" type="slidenum">
              <a:rPr lang="en-US" smtClean="0"/>
              <a:t>‹#›</a:t>
            </a:fld>
            <a:endParaRPr lang="en-US"/>
          </a:p>
        </p:txBody>
      </p:sp>
    </p:spTree>
    <p:extLst>
      <p:ext uri="{BB962C8B-B14F-4D97-AF65-F5344CB8AC3E}">
        <p14:creationId xmlns:p14="http://schemas.microsoft.com/office/powerpoint/2010/main" val="73512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04E4-AC6F-425B-8FF1-2FB90F1AF4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B46D88-4AF7-42FC-8586-209F731B7F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315703-62C2-4AB4-AD9F-C148545BE0BE}"/>
              </a:ext>
            </a:extLst>
          </p:cNvPr>
          <p:cNvSpPr>
            <a:spLocks noGrp="1"/>
          </p:cNvSpPr>
          <p:nvPr>
            <p:ph type="dt" sz="half" idx="10"/>
          </p:nvPr>
        </p:nvSpPr>
        <p:spPr/>
        <p:txBody>
          <a:bodyPr/>
          <a:lstStyle/>
          <a:p>
            <a:fld id="{87056637-A3EA-432D-B7E2-743DBA34C7B0}" type="datetimeFigureOut">
              <a:rPr lang="en-US" smtClean="0"/>
              <a:t>8/14/2025</a:t>
            </a:fld>
            <a:endParaRPr lang="en-US"/>
          </a:p>
        </p:txBody>
      </p:sp>
      <p:sp>
        <p:nvSpPr>
          <p:cNvPr id="5" name="Footer Placeholder 4">
            <a:extLst>
              <a:ext uri="{FF2B5EF4-FFF2-40B4-BE49-F238E27FC236}">
                <a16:creationId xmlns:a16="http://schemas.microsoft.com/office/drawing/2014/main" id="{AF16FB50-942E-4646-9B47-D4ED52402A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4C5044-FADE-4209-AD32-10823805F6E5}"/>
              </a:ext>
            </a:extLst>
          </p:cNvPr>
          <p:cNvSpPr>
            <a:spLocks noGrp="1"/>
          </p:cNvSpPr>
          <p:nvPr>
            <p:ph type="sldNum" sz="quarter" idx="12"/>
          </p:nvPr>
        </p:nvSpPr>
        <p:spPr/>
        <p:txBody>
          <a:bodyPr/>
          <a:lstStyle/>
          <a:p>
            <a:fld id="{CD25C216-3709-4F5F-BE09-2197116F3435}" type="slidenum">
              <a:rPr lang="en-US" smtClean="0"/>
              <a:t>‹#›</a:t>
            </a:fld>
            <a:endParaRPr lang="en-US"/>
          </a:p>
        </p:txBody>
      </p:sp>
    </p:spTree>
    <p:extLst>
      <p:ext uri="{BB962C8B-B14F-4D97-AF65-F5344CB8AC3E}">
        <p14:creationId xmlns:p14="http://schemas.microsoft.com/office/powerpoint/2010/main" val="1429985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61F10-F0C7-4D31-BE93-6830D35A1C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60D5C4-815B-4C1A-AB4A-8CD7B262E8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A2A84-9D2B-439B-8D8D-D541B2A1E208}"/>
              </a:ext>
            </a:extLst>
          </p:cNvPr>
          <p:cNvSpPr>
            <a:spLocks noGrp="1"/>
          </p:cNvSpPr>
          <p:nvPr>
            <p:ph type="dt" sz="half" idx="10"/>
          </p:nvPr>
        </p:nvSpPr>
        <p:spPr/>
        <p:txBody>
          <a:bodyPr/>
          <a:lstStyle/>
          <a:p>
            <a:fld id="{87056637-A3EA-432D-B7E2-743DBA34C7B0}" type="datetimeFigureOut">
              <a:rPr lang="en-US" smtClean="0"/>
              <a:t>8/14/2025</a:t>
            </a:fld>
            <a:endParaRPr lang="en-US"/>
          </a:p>
        </p:txBody>
      </p:sp>
      <p:sp>
        <p:nvSpPr>
          <p:cNvPr id="5" name="Footer Placeholder 4">
            <a:extLst>
              <a:ext uri="{FF2B5EF4-FFF2-40B4-BE49-F238E27FC236}">
                <a16:creationId xmlns:a16="http://schemas.microsoft.com/office/drawing/2014/main" id="{F21CADC6-9AC1-4E1D-89D0-9D80C7659D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49FE51-D531-4FED-A546-C5B8D25F75E6}"/>
              </a:ext>
            </a:extLst>
          </p:cNvPr>
          <p:cNvSpPr>
            <a:spLocks noGrp="1"/>
          </p:cNvSpPr>
          <p:nvPr>
            <p:ph type="sldNum" sz="quarter" idx="12"/>
          </p:nvPr>
        </p:nvSpPr>
        <p:spPr/>
        <p:txBody>
          <a:bodyPr/>
          <a:lstStyle/>
          <a:p>
            <a:fld id="{CD25C216-3709-4F5F-BE09-2197116F3435}" type="slidenum">
              <a:rPr lang="en-US" smtClean="0"/>
              <a:t>‹#›</a:t>
            </a:fld>
            <a:endParaRPr lang="en-US"/>
          </a:p>
        </p:txBody>
      </p:sp>
    </p:spTree>
    <p:extLst>
      <p:ext uri="{BB962C8B-B14F-4D97-AF65-F5344CB8AC3E}">
        <p14:creationId xmlns:p14="http://schemas.microsoft.com/office/powerpoint/2010/main" val="3940361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3F6A2-B3CD-4E1E-8B57-FA43335F3C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8D5C8C-3330-4821-A8F2-A08A5C1C61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7ABFFB-C6A8-4132-94DD-EA8FA15DC2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23505C-8785-463E-95F7-0BAE7CC76727}"/>
              </a:ext>
            </a:extLst>
          </p:cNvPr>
          <p:cNvSpPr>
            <a:spLocks noGrp="1"/>
          </p:cNvSpPr>
          <p:nvPr>
            <p:ph type="dt" sz="half" idx="10"/>
          </p:nvPr>
        </p:nvSpPr>
        <p:spPr/>
        <p:txBody>
          <a:bodyPr/>
          <a:lstStyle/>
          <a:p>
            <a:fld id="{87056637-A3EA-432D-B7E2-743DBA34C7B0}" type="datetimeFigureOut">
              <a:rPr lang="en-US" smtClean="0"/>
              <a:t>8/14/2025</a:t>
            </a:fld>
            <a:endParaRPr lang="en-US"/>
          </a:p>
        </p:txBody>
      </p:sp>
      <p:sp>
        <p:nvSpPr>
          <p:cNvPr id="6" name="Footer Placeholder 5">
            <a:extLst>
              <a:ext uri="{FF2B5EF4-FFF2-40B4-BE49-F238E27FC236}">
                <a16:creationId xmlns:a16="http://schemas.microsoft.com/office/drawing/2014/main" id="{50ECF558-F597-4DD8-B4AD-4C29F0E4BD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1B9AF1-48DD-4152-BBB8-ED0784A32D27}"/>
              </a:ext>
            </a:extLst>
          </p:cNvPr>
          <p:cNvSpPr>
            <a:spLocks noGrp="1"/>
          </p:cNvSpPr>
          <p:nvPr>
            <p:ph type="sldNum" sz="quarter" idx="12"/>
          </p:nvPr>
        </p:nvSpPr>
        <p:spPr/>
        <p:txBody>
          <a:bodyPr/>
          <a:lstStyle/>
          <a:p>
            <a:fld id="{CD25C216-3709-4F5F-BE09-2197116F3435}" type="slidenum">
              <a:rPr lang="en-US" smtClean="0"/>
              <a:t>‹#›</a:t>
            </a:fld>
            <a:endParaRPr lang="en-US"/>
          </a:p>
        </p:txBody>
      </p:sp>
    </p:spTree>
    <p:extLst>
      <p:ext uri="{BB962C8B-B14F-4D97-AF65-F5344CB8AC3E}">
        <p14:creationId xmlns:p14="http://schemas.microsoft.com/office/powerpoint/2010/main" val="3857207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32845-32B4-4247-A9F0-4A1E524945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5FF66A-DA77-4817-88D2-E19EAF0E62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6075EF-6937-44DD-AB28-A01DCD00E1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C6D9CC-1762-4AF7-BDBA-8679B55B50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08590-6887-44B1-AB84-374169DC1C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B88158-0A01-4C76-BBE8-22BA248D2F3E}"/>
              </a:ext>
            </a:extLst>
          </p:cNvPr>
          <p:cNvSpPr>
            <a:spLocks noGrp="1"/>
          </p:cNvSpPr>
          <p:nvPr>
            <p:ph type="dt" sz="half" idx="10"/>
          </p:nvPr>
        </p:nvSpPr>
        <p:spPr/>
        <p:txBody>
          <a:bodyPr/>
          <a:lstStyle/>
          <a:p>
            <a:fld id="{87056637-A3EA-432D-B7E2-743DBA34C7B0}" type="datetimeFigureOut">
              <a:rPr lang="en-US" smtClean="0"/>
              <a:t>8/14/2025</a:t>
            </a:fld>
            <a:endParaRPr lang="en-US"/>
          </a:p>
        </p:txBody>
      </p:sp>
      <p:sp>
        <p:nvSpPr>
          <p:cNvPr id="8" name="Footer Placeholder 7">
            <a:extLst>
              <a:ext uri="{FF2B5EF4-FFF2-40B4-BE49-F238E27FC236}">
                <a16:creationId xmlns:a16="http://schemas.microsoft.com/office/drawing/2014/main" id="{5DCC142C-4A03-48F2-8910-965A332362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3ED0DE-F651-4505-B284-ACA512AA2CE2}"/>
              </a:ext>
            </a:extLst>
          </p:cNvPr>
          <p:cNvSpPr>
            <a:spLocks noGrp="1"/>
          </p:cNvSpPr>
          <p:nvPr>
            <p:ph type="sldNum" sz="quarter" idx="12"/>
          </p:nvPr>
        </p:nvSpPr>
        <p:spPr/>
        <p:txBody>
          <a:bodyPr/>
          <a:lstStyle/>
          <a:p>
            <a:fld id="{CD25C216-3709-4F5F-BE09-2197116F3435}" type="slidenum">
              <a:rPr lang="en-US" smtClean="0"/>
              <a:t>‹#›</a:t>
            </a:fld>
            <a:endParaRPr lang="en-US"/>
          </a:p>
        </p:txBody>
      </p:sp>
    </p:spTree>
    <p:extLst>
      <p:ext uri="{BB962C8B-B14F-4D97-AF65-F5344CB8AC3E}">
        <p14:creationId xmlns:p14="http://schemas.microsoft.com/office/powerpoint/2010/main" val="3723536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EBD1C-6275-4A0E-BE98-A5D558B42B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92194D-92F3-467F-A432-59180C79AA32}"/>
              </a:ext>
            </a:extLst>
          </p:cNvPr>
          <p:cNvSpPr>
            <a:spLocks noGrp="1"/>
          </p:cNvSpPr>
          <p:nvPr>
            <p:ph type="dt" sz="half" idx="10"/>
          </p:nvPr>
        </p:nvSpPr>
        <p:spPr/>
        <p:txBody>
          <a:bodyPr/>
          <a:lstStyle/>
          <a:p>
            <a:fld id="{87056637-A3EA-432D-B7E2-743DBA34C7B0}" type="datetimeFigureOut">
              <a:rPr lang="en-US" smtClean="0"/>
              <a:t>8/14/2025</a:t>
            </a:fld>
            <a:endParaRPr lang="en-US"/>
          </a:p>
        </p:txBody>
      </p:sp>
      <p:sp>
        <p:nvSpPr>
          <p:cNvPr id="4" name="Footer Placeholder 3">
            <a:extLst>
              <a:ext uri="{FF2B5EF4-FFF2-40B4-BE49-F238E27FC236}">
                <a16:creationId xmlns:a16="http://schemas.microsoft.com/office/drawing/2014/main" id="{D8806EE5-48B8-47ED-9355-E025E079AA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42ADDD-3FDD-4A68-9C65-4E6EE001CC54}"/>
              </a:ext>
            </a:extLst>
          </p:cNvPr>
          <p:cNvSpPr>
            <a:spLocks noGrp="1"/>
          </p:cNvSpPr>
          <p:nvPr>
            <p:ph type="sldNum" sz="quarter" idx="12"/>
          </p:nvPr>
        </p:nvSpPr>
        <p:spPr/>
        <p:txBody>
          <a:bodyPr/>
          <a:lstStyle/>
          <a:p>
            <a:fld id="{CD25C216-3709-4F5F-BE09-2197116F3435}" type="slidenum">
              <a:rPr lang="en-US" smtClean="0"/>
              <a:t>‹#›</a:t>
            </a:fld>
            <a:endParaRPr lang="en-US"/>
          </a:p>
        </p:txBody>
      </p:sp>
    </p:spTree>
    <p:extLst>
      <p:ext uri="{BB962C8B-B14F-4D97-AF65-F5344CB8AC3E}">
        <p14:creationId xmlns:p14="http://schemas.microsoft.com/office/powerpoint/2010/main" val="768506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EAA632-652D-4173-A954-0B9F0C08875C}"/>
              </a:ext>
            </a:extLst>
          </p:cNvPr>
          <p:cNvSpPr>
            <a:spLocks noGrp="1"/>
          </p:cNvSpPr>
          <p:nvPr>
            <p:ph type="dt" sz="half" idx="10"/>
          </p:nvPr>
        </p:nvSpPr>
        <p:spPr/>
        <p:txBody>
          <a:bodyPr/>
          <a:lstStyle/>
          <a:p>
            <a:fld id="{87056637-A3EA-432D-B7E2-743DBA34C7B0}" type="datetimeFigureOut">
              <a:rPr lang="en-US" smtClean="0"/>
              <a:t>8/14/2025</a:t>
            </a:fld>
            <a:endParaRPr lang="en-US"/>
          </a:p>
        </p:txBody>
      </p:sp>
      <p:sp>
        <p:nvSpPr>
          <p:cNvPr id="3" name="Footer Placeholder 2">
            <a:extLst>
              <a:ext uri="{FF2B5EF4-FFF2-40B4-BE49-F238E27FC236}">
                <a16:creationId xmlns:a16="http://schemas.microsoft.com/office/drawing/2014/main" id="{A511971E-A58F-4EFE-8016-6E4A950A1F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AA57EE-011F-4011-826C-8F1345A8E249}"/>
              </a:ext>
            </a:extLst>
          </p:cNvPr>
          <p:cNvSpPr>
            <a:spLocks noGrp="1"/>
          </p:cNvSpPr>
          <p:nvPr>
            <p:ph type="sldNum" sz="quarter" idx="12"/>
          </p:nvPr>
        </p:nvSpPr>
        <p:spPr/>
        <p:txBody>
          <a:bodyPr/>
          <a:lstStyle/>
          <a:p>
            <a:fld id="{CD25C216-3709-4F5F-BE09-2197116F3435}" type="slidenum">
              <a:rPr lang="en-US" smtClean="0"/>
              <a:t>‹#›</a:t>
            </a:fld>
            <a:endParaRPr lang="en-US"/>
          </a:p>
        </p:txBody>
      </p:sp>
    </p:spTree>
    <p:extLst>
      <p:ext uri="{BB962C8B-B14F-4D97-AF65-F5344CB8AC3E}">
        <p14:creationId xmlns:p14="http://schemas.microsoft.com/office/powerpoint/2010/main" val="3473537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73839-7A6A-4FF9-A929-4B43629530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1E28FE-A8E4-485D-B7F7-D378AF9B81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C0DA7C-B9EE-4068-AF47-32CE5E4C7F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23A79C-0920-435F-B567-0806CBFD8EFF}"/>
              </a:ext>
            </a:extLst>
          </p:cNvPr>
          <p:cNvSpPr>
            <a:spLocks noGrp="1"/>
          </p:cNvSpPr>
          <p:nvPr>
            <p:ph type="dt" sz="half" idx="10"/>
          </p:nvPr>
        </p:nvSpPr>
        <p:spPr/>
        <p:txBody>
          <a:bodyPr/>
          <a:lstStyle/>
          <a:p>
            <a:fld id="{87056637-A3EA-432D-B7E2-743DBA34C7B0}" type="datetimeFigureOut">
              <a:rPr lang="en-US" smtClean="0"/>
              <a:t>8/14/2025</a:t>
            </a:fld>
            <a:endParaRPr lang="en-US"/>
          </a:p>
        </p:txBody>
      </p:sp>
      <p:sp>
        <p:nvSpPr>
          <p:cNvPr id="6" name="Footer Placeholder 5">
            <a:extLst>
              <a:ext uri="{FF2B5EF4-FFF2-40B4-BE49-F238E27FC236}">
                <a16:creationId xmlns:a16="http://schemas.microsoft.com/office/drawing/2014/main" id="{6182E269-76DC-4DCA-9E10-B58D3169CD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D7590A-B522-4A17-A104-193404DA96B8}"/>
              </a:ext>
            </a:extLst>
          </p:cNvPr>
          <p:cNvSpPr>
            <a:spLocks noGrp="1"/>
          </p:cNvSpPr>
          <p:nvPr>
            <p:ph type="sldNum" sz="quarter" idx="12"/>
          </p:nvPr>
        </p:nvSpPr>
        <p:spPr/>
        <p:txBody>
          <a:bodyPr/>
          <a:lstStyle/>
          <a:p>
            <a:fld id="{CD25C216-3709-4F5F-BE09-2197116F3435}" type="slidenum">
              <a:rPr lang="en-US" smtClean="0"/>
              <a:t>‹#›</a:t>
            </a:fld>
            <a:endParaRPr lang="en-US"/>
          </a:p>
        </p:txBody>
      </p:sp>
    </p:spTree>
    <p:extLst>
      <p:ext uri="{BB962C8B-B14F-4D97-AF65-F5344CB8AC3E}">
        <p14:creationId xmlns:p14="http://schemas.microsoft.com/office/powerpoint/2010/main" val="2755168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D6359-FC46-48B7-B5E8-06B57E732C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B30677-9FD9-407D-86EE-72ED65BFDC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936F2E-B707-488E-839B-1503F82623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2A1CDC-1593-4ADF-BAAB-37773734904D}"/>
              </a:ext>
            </a:extLst>
          </p:cNvPr>
          <p:cNvSpPr>
            <a:spLocks noGrp="1"/>
          </p:cNvSpPr>
          <p:nvPr>
            <p:ph type="dt" sz="half" idx="10"/>
          </p:nvPr>
        </p:nvSpPr>
        <p:spPr/>
        <p:txBody>
          <a:bodyPr/>
          <a:lstStyle/>
          <a:p>
            <a:fld id="{87056637-A3EA-432D-B7E2-743DBA34C7B0}" type="datetimeFigureOut">
              <a:rPr lang="en-US" smtClean="0"/>
              <a:t>8/14/2025</a:t>
            </a:fld>
            <a:endParaRPr lang="en-US"/>
          </a:p>
        </p:txBody>
      </p:sp>
      <p:sp>
        <p:nvSpPr>
          <p:cNvPr id="6" name="Footer Placeholder 5">
            <a:extLst>
              <a:ext uri="{FF2B5EF4-FFF2-40B4-BE49-F238E27FC236}">
                <a16:creationId xmlns:a16="http://schemas.microsoft.com/office/drawing/2014/main" id="{25C9D0E5-C6B7-4399-9272-38BD1C8C14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97A773-74B2-4BA0-998A-98539294213F}"/>
              </a:ext>
            </a:extLst>
          </p:cNvPr>
          <p:cNvSpPr>
            <a:spLocks noGrp="1"/>
          </p:cNvSpPr>
          <p:nvPr>
            <p:ph type="sldNum" sz="quarter" idx="12"/>
          </p:nvPr>
        </p:nvSpPr>
        <p:spPr/>
        <p:txBody>
          <a:bodyPr/>
          <a:lstStyle/>
          <a:p>
            <a:fld id="{CD25C216-3709-4F5F-BE09-2197116F3435}" type="slidenum">
              <a:rPr lang="en-US" smtClean="0"/>
              <a:t>‹#›</a:t>
            </a:fld>
            <a:endParaRPr lang="en-US"/>
          </a:p>
        </p:txBody>
      </p:sp>
    </p:spTree>
    <p:extLst>
      <p:ext uri="{BB962C8B-B14F-4D97-AF65-F5344CB8AC3E}">
        <p14:creationId xmlns:p14="http://schemas.microsoft.com/office/powerpoint/2010/main" val="139365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17D70D-CF3A-4473-A674-112A6E000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DB7A72-757E-4AF6-928F-837BE7F3ED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BE184B-50A0-499E-BBDD-F7F2086D26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56637-A3EA-432D-B7E2-743DBA34C7B0}" type="datetimeFigureOut">
              <a:rPr lang="en-US" smtClean="0"/>
              <a:t>8/14/2025</a:t>
            </a:fld>
            <a:endParaRPr lang="en-US"/>
          </a:p>
        </p:txBody>
      </p:sp>
      <p:sp>
        <p:nvSpPr>
          <p:cNvPr id="5" name="Footer Placeholder 4">
            <a:extLst>
              <a:ext uri="{FF2B5EF4-FFF2-40B4-BE49-F238E27FC236}">
                <a16:creationId xmlns:a16="http://schemas.microsoft.com/office/drawing/2014/main" id="{59B494E3-5056-4F0D-9514-F7DBBF8B37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539746-E79A-406B-BC8A-3BB3639B4B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25C216-3709-4F5F-BE09-2197116F3435}" type="slidenum">
              <a:rPr lang="en-US" smtClean="0"/>
              <a:t>‹#›</a:t>
            </a:fld>
            <a:endParaRPr lang="en-US"/>
          </a:p>
        </p:txBody>
      </p:sp>
    </p:spTree>
    <p:extLst>
      <p:ext uri="{BB962C8B-B14F-4D97-AF65-F5344CB8AC3E}">
        <p14:creationId xmlns:p14="http://schemas.microsoft.com/office/powerpoint/2010/main" val="3110253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mailto:Andrew.ottens@vcuhealth.org" TargetMode="External"/><Relationship Id="rId13" Type="http://schemas.openxmlformats.org/officeDocument/2006/relationships/image" Target="../media/image16.jpeg"/><Relationship Id="rId18" Type="http://schemas.openxmlformats.org/officeDocument/2006/relationships/hyperlink" Target="mailto:Kimberle.jacobs@vcuhealth.org" TargetMode="External"/><Relationship Id="rId3" Type="http://schemas.openxmlformats.org/officeDocument/2006/relationships/hyperlink" Target="mailto:Adam.mcquiston@vcuhealth.org" TargetMode="External"/><Relationship Id="rId21" Type="http://schemas.openxmlformats.org/officeDocument/2006/relationships/image" Target="../media/image19.jpeg"/><Relationship Id="rId7" Type="http://schemas.openxmlformats.org/officeDocument/2006/relationships/image" Target="../media/image12.jpeg"/><Relationship Id="rId12" Type="http://schemas.openxmlformats.org/officeDocument/2006/relationships/image" Target="../media/image15.jpeg"/><Relationship Id="rId17" Type="http://schemas.openxmlformats.org/officeDocument/2006/relationships/hyperlink" Target="mailto:dong.sun@vcuhealth.org" TargetMode="External"/><Relationship Id="rId2" Type="http://schemas.openxmlformats.org/officeDocument/2006/relationships/image" Target="../media/image10.jpeg"/><Relationship Id="rId16" Type="http://schemas.openxmlformats.org/officeDocument/2006/relationships/hyperlink" Target="mailto:Jeffery.dupree@vcuhealth.org" TargetMode="External"/><Relationship Id="rId20" Type="http://schemas.openxmlformats.org/officeDocument/2006/relationships/hyperlink" Target="mailto:babette.fuss@vcuhealth.org" TargetMode="External"/><Relationship Id="rId1" Type="http://schemas.openxmlformats.org/officeDocument/2006/relationships/slideLayout" Target="../slideLayouts/slideLayout6.xml"/><Relationship Id="rId6" Type="http://schemas.openxmlformats.org/officeDocument/2006/relationships/hyperlink" Target="https://www.gretchenneigh.com/" TargetMode="External"/><Relationship Id="rId11" Type="http://schemas.openxmlformats.org/officeDocument/2006/relationships/image" Target="../media/image14.jpeg"/><Relationship Id="rId5" Type="http://schemas.openxmlformats.org/officeDocument/2006/relationships/hyperlink" Target="mailto:gretchen.mccandless@vcuhealth.org" TargetMode="External"/><Relationship Id="rId15" Type="http://schemas.openxmlformats.org/officeDocument/2006/relationships/image" Target="../media/image18.jpeg"/><Relationship Id="rId10" Type="http://schemas.openxmlformats.org/officeDocument/2006/relationships/image" Target="../media/image13.jpeg"/><Relationship Id="rId19" Type="http://schemas.openxmlformats.org/officeDocument/2006/relationships/hyperlink" Target="http://www.kmjacobslab.org/" TargetMode="External"/><Relationship Id="rId4" Type="http://schemas.openxmlformats.org/officeDocument/2006/relationships/image" Target="../media/image11.jpeg"/><Relationship Id="rId9" Type="http://schemas.openxmlformats.org/officeDocument/2006/relationships/hyperlink" Target="https://ottenslab.weebly.com/" TargetMode="External"/><Relationship Id="rId14" Type="http://schemas.openxmlformats.org/officeDocument/2006/relationships/image" Target="../media/image17.jpeg"/><Relationship Id="rId22" Type="http://schemas.openxmlformats.org/officeDocument/2006/relationships/hyperlink" Target="mailto:Wenhui.hu@vcuhealth.org"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mailto:aaron.barbour@vcuhealth.org" TargetMode="External"/><Relationship Id="rId7" Type="http://schemas.openxmlformats.org/officeDocument/2006/relationships/hyperlink" Target="mailto:andrew.crowther@vcuhealth.org" TargetMode="External"/><Relationship Id="rId2"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hyperlink" Target="mailto:Jeffery.dupree@vcuhealth.org" TargetMode="External"/><Relationship Id="rId11" Type="http://schemas.openxmlformats.org/officeDocument/2006/relationships/hyperlink" Target="mailto:Guangwei.Zhang@vcuhealth.org" TargetMode="External"/><Relationship Id="rId5" Type="http://schemas.openxmlformats.org/officeDocument/2006/relationships/image" Target="../media/image22.jpeg"/><Relationship Id="rId10" Type="http://schemas.openxmlformats.org/officeDocument/2006/relationships/image" Target="../media/image24.jpeg"/><Relationship Id="rId4" Type="http://schemas.openxmlformats.org/officeDocument/2006/relationships/image" Target="../media/image21.png"/><Relationship Id="rId9" Type="http://schemas.openxmlformats.org/officeDocument/2006/relationships/hyperlink" Target="mailto:Seetha.krishnan@vcuhealth.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medschool.vcu.edu/about/portfolio/details/peknapp/" TargetMode="External"/><Relationship Id="rId2" Type="http://schemas.openxmlformats.org/officeDocument/2006/relationships/hyperlink" Target="https://anatomy.vcu.edu/about/our-team/"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www.das.vcu.edu/" TargetMode="External"/><Relationship Id="rId2" Type="http://schemas.openxmlformats.org/officeDocument/2006/relationships/hyperlink" Target="mailto:aanderson42@vcu.edu" TargetMode="External"/><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hyperlink" Target="https://dwprod.vcu.edu/Dashboard/" TargetMode="External"/><Relationship Id="rId2" Type="http://schemas.openxmlformats.org/officeDocument/2006/relationships/hyperlink" Target="https://gradtrak.healthsciences.vcu.edu/Home" TargetMode="External"/><Relationship Id="rId1" Type="http://schemas.openxmlformats.org/officeDocument/2006/relationships/slideLayout" Target="../slideLayouts/slideLayout6.xml"/><Relationship Id="rId6" Type="http://schemas.openxmlformats.org/officeDocument/2006/relationships/hyperlink" Target="https://registrar.vcu.edu/registration/registration-guide/variable-credit/" TargetMode="External"/><Relationship Id="rId5" Type="http://schemas.openxmlformats.org/officeDocument/2006/relationships/hyperlink" Target="https://medschool.vcu.edu/education/graduate/current-students/#d.en.337656" TargetMode="External"/><Relationship Id="rId4" Type="http://schemas.openxmlformats.org/officeDocument/2006/relationships/hyperlink" Target="https://graduate.vcu.edu/current-students/degree-candidacy/"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mailto:Kimberle.Jacobs@vcuhealth.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medschool.vcu.edu/education/graduate/current-students/"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registrar.vcu.edu/registration/registration-guide/variable-credit/" TargetMode="External"/><Relationship Id="rId2" Type="http://schemas.openxmlformats.org/officeDocument/2006/relationships/hyperlink" Target="https://anatomy.vcu.edu/education/master-of-science/"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mailto:Kimberle.Jacobs@vcuhealth.or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anatomy.vcu.edu/research-groups/" TargetMode="External"/><Relationship Id="rId2" Type="http://schemas.openxmlformats.org/officeDocument/2006/relationships/hyperlink" Target="mailto:Kimberle.Jacobs@vcuhealth.or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91EF59-ACF7-EF16-28F7-A8A2E6A9E010}"/>
              </a:ext>
            </a:extLst>
          </p:cNvPr>
          <p:cNvPicPr>
            <a:picLocks noChangeAspect="1"/>
          </p:cNvPicPr>
          <p:nvPr/>
        </p:nvPicPr>
        <p:blipFill>
          <a:blip r:embed="rId2"/>
          <a:stretch>
            <a:fillRect/>
          </a:stretch>
        </p:blipFill>
        <p:spPr>
          <a:xfrm>
            <a:off x="882445" y="3544865"/>
            <a:ext cx="4829423" cy="3096356"/>
          </a:xfrm>
          <a:prstGeom prst="rect">
            <a:avLst/>
          </a:prstGeom>
        </p:spPr>
      </p:pic>
      <p:pic>
        <p:nvPicPr>
          <p:cNvPr id="10" name="Picture 9">
            <a:extLst>
              <a:ext uri="{FF2B5EF4-FFF2-40B4-BE49-F238E27FC236}">
                <a16:creationId xmlns:a16="http://schemas.microsoft.com/office/drawing/2014/main" id="{6916A61C-7BE3-4A76-9D2B-F341BC24E15E}"/>
              </a:ext>
            </a:extLst>
          </p:cNvPr>
          <p:cNvPicPr>
            <a:picLocks noChangeAspect="1"/>
          </p:cNvPicPr>
          <p:nvPr/>
        </p:nvPicPr>
        <p:blipFill rotWithShape="1">
          <a:blip r:embed="rId3"/>
          <a:srcRect l="1878" t="13779" b="4301"/>
          <a:stretch/>
        </p:blipFill>
        <p:spPr>
          <a:xfrm>
            <a:off x="744886" y="1054359"/>
            <a:ext cx="5728603" cy="2272847"/>
          </a:xfrm>
          <a:prstGeom prst="rect">
            <a:avLst/>
          </a:prstGeom>
        </p:spPr>
      </p:pic>
      <p:sp>
        <p:nvSpPr>
          <p:cNvPr id="4" name="TextBox 3">
            <a:extLst>
              <a:ext uri="{FF2B5EF4-FFF2-40B4-BE49-F238E27FC236}">
                <a16:creationId xmlns:a16="http://schemas.microsoft.com/office/drawing/2014/main" id="{EFDBCB03-D5C6-4CB4-B410-651B63E0B08A}"/>
              </a:ext>
            </a:extLst>
          </p:cNvPr>
          <p:cNvSpPr txBox="1"/>
          <p:nvPr/>
        </p:nvSpPr>
        <p:spPr>
          <a:xfrm>
            <a:off x="9456539" y="6541618"/>
            <a:ext cx="2813216" cy="369332"/>
          </a:xfrm>
          <a:prstGeom prst="rect">
            <a:avLst/>
          </a:prstGeom>
          <a:noFill/>
        </p:spPr>
        <p:txBody>
          <a:bodyPr wrap="square" rtlCol="0">
            <a:spAutoFit/>
          </a:bodyPr>
          <a:lstStyle/>
          <a:p>
            <a:r>
              <a:rPr lang="en-US" i="1" dirty="0"/>
              <a:t>VCU MS-ANB Orientation</a:t>
            </a:r>
          </a:p>
        </p:txBody>
      </p:sp>
      <p:sp>
        <p:nvSpPr>
          <p:cNvPr id="5" name="Rectangle 2">
            <a:extLst>
              <a:ext uri="{FF2B5EF4-FFF2-40B4-BE49-F238E27FC236}">
                <a16:creationId xmlns:a16="http://schemas.microsoft.com/office/drawing/2014/main" id="{B6626FA8-5554-4006-90C0-13BFBED42A7B}"/>
              </a:ext>
            </a:extLst>
          </p:cNvPr>
          <p:cNvSpPr txBox="1">
            <a:spLocks noChangeArrowheads="1"/>
          </p:cNvSpPr>
          <p:nvPr/>
        </p:nvSpPr>
        <p:spPr>
          <a:xfrm>
            <a:off x="1119673" y="58484"/>
            <a:ext cx="11072327" cy="995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en-US" sz="2800" b="1" dirty="0">
                <a:solidFill>
                  <a:srgbClr val="0033CC"/>
                </a:solidFill>
                <a:effectLst>
                  <a:outerShdw blurRad="38100" dist="38100" dir="2700000" algn="tl">
                    <a:srgbClr val="000000">
                      <a:alpha val="43137"/>
                    </a:srgbClr>
                  </a:outerShdw>
                </a:effectLst>
              </a:rPr>
              <a:t>The Department of Neuroscience and Anatomy Faculty, Students and Staff</a:t>
            </a:r>
            <a:br>
              <a:rPr lang="en-US" altLang="en-US" sz="2800" b="1" dirty="0">
                <a:solidFill>
                  <a:srgbClr val="0033CC"/>
                </a:solidFill>
                <a:effectLst>
                  <a:outerShdw blurRad="38100" dist="38100" dir="2700000" algn="tl">
                    <a:srgbClr val="000000">
                      <a:alpha val="43137"/>
                    </a:srgbClr>
                  </a:outerShdw>
                </a:effectLst>
              </a:rPr>
            </a:br>
            <a:r>
              <a:rPr lang="en-US" altLang="en-US" sz="2800" b="1" dirty="0">
                <a:solidFill>
                  <a:srgbClr val="0033CC"/>
                </a:solidFill>
                <a:effectLst>
                  <a:outerShdw blurRad="38100" dist="38100" dir="2700000" algn="tl">
                    <a:srgbClr val="000000">
                      <a:alpha val="43137"/>
                    </a:srgbClr>
                  </a:outerShdw>
                </a:effectLst>
              </a:rPr>
              <a:t>Welcome You</a:t>
            </a:r>
          </a:p>
        </p:txBody>
      </p:sp>
      <p:pic>
        <p:nvPicPr>
          <p:cNvPr id="12" name="Picture 11" descr="A picture containing night sky&#10;&#10;Description automatically generated">
            <a:extLst>
              <a:ext uri="{FF2B5EF4-FFF2-40B4-BE49-F238E27FC236}">
                <a16:creationId xmlns:a16="http://schemas.microsoft.com/office/drawing/2014/main" id="{D455CD1D-305A-48AE-BD77-97B128CB3E5B}"/>
              </a:ext>
            </a:extLst>
          </p:cNvPr>
          <p:cNvPicPr>
            <a:picLocks noChangeAspect="1"/>
          </p:cNvPicPr>
          <p:nvPr/>
        </p:nvPicPr>
        <p:blipFill rotWithShape="1">
          <a:blip r:embed="rId4"/>
          <a:srcRect t="997" b="1952"/>
          <a:stretch/>
        </p:blipFill>
        <p:spPr>
          <a:xfrm>
            <a:off x="6617932" y="1359816"/>
            <a:ext cx="2694164" cy="1816761"/>
          </a:xfrm>
          <a:prstGeom prst="rect">
            <a:avLst/>
          </a:prstGeom>
          <a:ln w="38100">
            <a:solidFill>
              <a:schemeClr val="accent1"/>
            </a:solidFill>
          </a:ln>
        </p:spPr>
      </p:pic>
      <p:pic>
        <p:nvPicPr>
          <p:cNvPr id="13" name="Picture 12">
            <a:extLst>
              <a:ext uri="{FF2B5EF4-FFF2-40B4-BE49-F238E27FC236}">
                <a16:creationId xmlns:a16="http://schemas.microsoft.com/office/drawing/2014/main" id="{39FCAAFA-F1BA-4A3D-BF28-04C1DE2149FF}"/>
              </a:ext>
            </a:extLst>
          </p:cNvPr>
          <p:cNvPicPr>
            <a:picLocks noChangeAspect="1"/>
          </p:cNvPicPr>
          <p:nvPr/>
        </p:nvPicPr>
        <p:blipFill>
          <a:blip r:embed="rId5" cstate="print">
            <a:extLst>
              <a:ext uri="{BEBA8EAE-BF5A-486C-A8C5-ECC9F3942E4B}">
                <a14:imgProps xmlns:a14="http://schemas.microsoft.com/office/drawing/2010/main">
                  <a14:imgLayer r:embed="rId6">
                    <a14:imgEffect>
                      <a14:artisticPlasticWrap/>
                    </a14:imgEffect>
                  </a14:imgLayer>
                </a14:imgProps>
              </a:ext>
              <a:ext uri="{28A0092B-C50C-407E-A947-70E740481C1C}">
                <a14:useLocalDpi xmlns:a14="http://schemas.microsoft.com/office/drawing/2010/main" val="0"/>
              </a:ext>
            </a:extLst>
          </a:blip>
          <a:stretch>
            <a:fillRect/>
          </a:stretch>
        </p:blipFill>
        <p:spPr>
          <a:xfrm>
            <a:off x="10250601" y="2268196"/>
            <a:ext cx="1693044" cy="1407402"/>
          </a:xfrm>
          <a:prstGeom prst="rect">
            <a:avLst/>
          </a:prstGeom>
          <a:solidFill>
            <a:schemeClr val="bg2">
              <a:lumMod val="75000"/>
            </a:schemeClr>
          </a:solidFill>
          <a:ln w="38100">
            <a:solidFill>
              <a:schemeClr val="bg1">
                <a:lumMod val="75000"/>
              </a:schemeClr>
            </a:solidFill>
          </a:ln>
        </p:spPr>
      </p:pic>
      <p:grpSp>
        <p:nvGrpSpPr>
          <p:cNvPr id="15" name="Group 14">
            <a:extLst>
              <a:ext uri="{FF2B5EF4-FFF2-40B4-BE49-F238E27FC236}">
                <a16:creationId xmlns:a16="http://schemas.microsoft.com/office/drawing/2014/main" id="{994E9E94-C51D-4968-87D0-6FA9B39FDE65}"/>
              </a:ext>
            </a:extLst>
          </p:cNvPr>
          <p:cNvGrpSpPr/>
          <p:nvPr/>
        </p:nvGrpSpPr>
        <p:grpSpPr>
          <a:xfrm>
            <a:off x="5848967" y="3778153"/>
            <a:ext cx="5793991" cy="2745674"/>
            <a:chOff x="470474" y="946167"/>
            <a:chExt cx="5793991" cy="2745674"/>
          </a:xfrm>
        </p:grpSpPr>
        <p:pic>
          <p:nvPicPr>
            <p:cNvPr id="9" name="Picture 8">
              <a:extLst>
                <a:ext uri="{FF2B5EF4-FFF2-40B4-BE49-F238E27FC236}">
                  <a16:creationId xmlns:a16="http://schemas.microsoft.com/office/drawing/2014/main" id="{D7696889-DF52-41E6-95D7-87FB8E85C90B}"/>
                </a:ext>
              </a:extLst>
            </p:cNvPr>
            <p:cNvPicPr>
              <a:picLocks noChangeAspect="1"/>
            </p:cNvPicPr>
            <p:nvPr/>
          </p:nvPicPr>
          <p:blipFill rotWithShape="1">
            <a:blip r:embed="rId7"/>
            <a:srcRect l="1278" t="2319" r="81332"/>
            <a:stretch/>
          </p:blipFill>
          <p:spPr>
            <a:xfrm>
              <a:off x="470474" y="946167"/>
              <a:ext cx="1505339" cy="2745674"/>
            </a:xfrm>
            <a:prstGeom prst="rect">
              <a:avLst/>
            </a:prstGeom>
          </p:spPr>
        </p:pic>
        <p:pic>
          <p:nvPicPr>
            <p:cNvPr id="14" name="Picture 13">
              <a:extLst>
                <a:ext uri="{FF2B5EF4-FFF2-40B4-BE49-F238E27FC236}">
                  <a16:creationId xmlns:a16="http://schemas.microsoft.com/office/drawing/2014/main" id="{5C04CA4F-A0F1-4185-8FD6-EBD2B31A8494}"/>
                </a:ext>
              </a:extLst>
            </p:cNvPr>
            <p:cNvPicPr>
              <a:picLocks noChangeAspect="1"/>
            </p:cNvPicPr>
            <p:nvPr/>
          </p:nvPicPr>
          <p:blipFill rotWithShape="1">
            <a:blip r:embed="rId7"/>
            <a:srcRect l="50456" t="2319"/>
            <a:stretch/>
          </p:blipFill>
          <p:spPr>
            <a:xfrm>
              <a:off x="1975813" y="946167"/>
              <a:ext cx="4288652" cy="2745674"/>
            </a:xfrm>
            <a:prstGeom prst="rect">
              <a:avLst/>
            </a:prstGeom>
          </p:spPr>
        </p:pic>
      </p:grpSp>
      <p:pic>
        <p:nvPicPr>
          <p:cNvPr id="16" name="Picture 15">
            <a:extLst>
              <a:ext uri="{FF2B5EF4-FFF2-40B4-BE49-F238E27FC236}">
                <a16:creationId xmlns:a16="http://schemas.microsoft.com/office/drawing/2014/main" id="{5A5EE451-9183-4BFD-81C5-AEBAA7510E8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56539" y="755919"/>
            <a:ext cx="1912183" cy="1668538"/>
          </a:xfrm>
          <a:prstGeom prst="rect">
            <a:avLst/>
          </a:prstGeom>
        </p:spPr>
      </p:pic>
    </p:spTree>
    <p:extLst>
      <p:ext uri="{BB962C8B-B14F-4D97-AF65-F5344CB8AC3E}">
        <p14:creationId xmlns:p14="http://schemas.microsoft.com/office/powerpoint/2010/main" val="821129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a:extLst>
              <a:ext uri="{FF2B5EF4-FFF2-40B4-BE49-F238E27FC236}">
                <a16:creationId xmlns:a16="http://schemas.microsoft.com/office/drawing/2014/main" id="{4BF2AA16-2BD8-4874-8424-1DBF3A553052}"/>
              </a:ext>
            </a:extLst>
          </p:cNvPr>
          <p:cNvSpPr txBox="1">
            <a:spLocks noChangeArrowheads="1"/>
          </p:cNvSpPr>
          <p:nvPr/>
        </p:nvSpPr>
        <p:spPr bwMode="auto">
          <a:xfrm>
            <a:off x="1676400" y="1219200"/>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sz="1200"/>
          </a:p>
        </p:txBody>
      </p:sp>
      <p:pic>
        <p:nvPicPr>
          <p:cNvPr id="7" name="Picture 17" descr="McQuiston, Adam R.">
            <a:extLst>
              <a:ext uri="{FF2B5EF4-FFF2-40B4-BE49-F238E27FC236}">
                <a16:creationId xmlns:a16="http://schemas.microsoft.com/office/drawing/2014/main" id="{F4B7437F-8186-4E1B-8746-6A3957CCC1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939" y="2574416"/>
            <a:ext cx="1046163"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4">
            <a:extLst>
              <a:ext uri="{FF2B5EF4-FFF2-40B4-BE49-F238E27FC236}">
                <a16:creationId xmlns:a16="http://schemas.microsoft.com/office/drawing/2014/main" id="{2184D2CF-EDF5-4B4C-8B62-862149C9C2AD}"/>
              </a:ext>
            </a:extLst>
          </p:cNvPr>
          <p:cNvSpPr>
            <a:spLocks noGrp="1"/>
          </p:cNvSpPr>
          <p:nvPr>
            <p:ph type="title"/>
          </p:nvPr>
        </p:nvSpPr>
        <p:spPr>
          <a:xfrm>
            <a:off x="838200" y="94354"/>
            <a:ext cx="10515600" cy="508733"/>
          </a:xfrm>
        </p:spPr>
        <p:txBody>
          <a:bodyPr>
            <a:normAutofit/>
          </a:bodyPr>
          <a:lstStyle/>
          <a:p>
            <a:pPr algn="ctr"/>
            <a:r>
              <a:rPr lang="en-US" altLang="en-US" sz="2400" b="1" dirty="0">
                <a:effectLst>
                  <a:outerShdw blurRad="38100" dist="38100" dir="2700000" algn="tl">
                    <a:srgbClr val="000000">
                      <a:alpha val="43137"/>
                    </a:srgbClr>
                  </a:outerShdw>
                </a:effectLst>
              </a:rPr>
              <a:t>Possible Research Mentors</a:t>
            </a:r>
            <a:endParaRPr lang="en-US" sz="2400" dirty="0"/>
          </a:p>
        </p:txBody>
      </p:sp>
      <p:sp>
        <p:nvSpPr>
          <p:cNvPr id="16" name="TextBox 15">
            <a:extLst>
              <a:ext uri="{FF2B5EF4-FFF2-40B4-BE49-F238E27FC236}">
                <a16:creationId xmlns:a16="http://schemas.microsoft.com/office/drawing/2014/main" id="{1F94842A-886B-416A-901C-43344453AAA6}"/>
              </a:ext>
            </a:extLst>
          </p:cNvPr>
          <p:cNvSpPr txBox="1"/>
          <p:nvPr/>
        </p:nvSpPr>
        <p:spPr>
          <a:xfrm>
            <a:off x="1285159" y="2557807"/>
            <a:ext cx="2744250" cy="1661993"/>
          </a:xfrm>
          <a:prstGeom prst="rect">
            <a:avLst/>
          </a:prstGeom>
          <a:noFill/>
        </p:spPr>
        <p:txBody>
          <a:bodyPr wrap="square" rtlCol="0">
            <a:spAutoFit/>
          </a:bodyPr>
          <a:lstStyle/>
          <a:p>
            <a:r>
              <a:rPr lang="en-US" dirty="0"/>
              <a:t>Rory McQuiston </a:t>
            </a:r>
            <a:r>
              <a:rPr lang="en-US" sz="1400" dirty="0">
                <a:solidFill>
                  <a:srgbClr val="0AB4BC"/>
                </a:solidFill>
              </a:rPr>
              <a:t>Alzheimer’s, memory formation, brain rhythms, neuromodulators, neurophysiology, voltage-sensitive dyes, optogenetics, transgenics, immunohistochemistry  </a:t>
            </a:r>
            <a:r>
              <a:rPr lang="en-US" altLang="en-US" sz="1400" dirty="0">
                <a:hlinkClick r:id="rId3"/>
              </a:rPr>
              <a:t>adam.mcquiston@vcuhealth.org</a:t>
            </a:r>
            <a:endParaRPr lang="en-US" altLang="en-US" sz="1400" dirty="0"/>
          </a:p>
        </p:txBody>
      </p:sp>
      <p:pic>
        <p:nvPicPr>
          <p:cNvPr id="17" name="Picture 7" descr="McCandless, Gretchen N.">
            <a:extLst>
              <a:ext uri="{FF2B5EF4-FFF2-40B4-BE49-F238E27FC236}">
                <a16:creationId xmlns:a16="http://schemas.microsoft.com/office/drawing/2014/main" id="{2B7DE1DF-584A-4F3B-9003-EF11DDA632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326" y="4776391"/>
            <a:ext cx="1046163" cy="16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7AD474CE-446A-4942-8424-BBA4F0620D31}"/>
              </a:ext>
            </a:extLst>
          </p:cNvPr>
          <p:cNvSpPr txBox="1"/>
          <p:nvPr/>
        </p:nvSpPr>
        <p:spPr>
          <a:xfrm>
            <a:off x="1285159" y="4759932"/>
            <a:ext cx="2872480" cy="1661993"/>
          </a:xfrm>
          <a:prstGeom prst="rect">
            <a:avLst/>
          </a:prstGeom>
          <a:noFill/>
        </p:spPr>
        <p:txBody>
          <a:bodyPr wrap="square" rtlCol="0">
            <a:spAutoFit/>
          </a:bodyPr>
          <a:lstStyle/>
          <a:p>
            <a:r>
              <a:rPr lang="en-US" dirty="0"/>
              <a:t>Gretchen Neigh </a:t>
            </a:r>
            <a:r>
              <a:rPr lang="en-US" sz="1400" dirty="0">
                <a:solidFill>
                  <a:srgbClr val="BD0967"/>
                </a:solidFill>
              </a:rPr>
              <a:t>Stress during adolescence, endocrine-immune interactions, behavior, histology, microscopy, cell culture, molecular biology </a:t>
            </a:r>
            <a:r>
              <a:rPr lang="en-US" altLang="en-US" sz="1400" dirty="0">
                <a:hlinkClick r:id="rId5"/>
              </a:rPr>
              <a:t>gretchen.mccandless@vcuhealth.org</a:t>
            </a:r>
            <a:endParaRPr lang="en-US" altLang="en-US" sz="1400" dirty="0"/>
          </a:p>
          <a:p>
            <a:r>
              <a:rPr lang="en-US" sz="1400" dirty="0">
                <a:solidFill>
                  <a:schemeClr val="accent2">
                    <a:lumMod val="75000"/>
                  </a:schemeClr>
                </a:solidFill>
                <a:hlinkClick r:id="rId6">
                  <a:extLst>
                    <a:ext uri="{A12FA001-AC4F-418D-AE19-62706E023703}">
                      <ahyp:hlinkClr xmlns:ahyp="http://schemas.microsoft.com/office/drawing/2018/hyperlinkcolor" val="tx"/>
                    </a:ext>
                  </a:extLst>
                </a:hlinkClick>
              </a:rPr>
              <a:t>https://www.gretchenneigh.com/</a:t>
            </a:r>
            <a:endParaRPr lang="en-US" altLang="en-US" sz="1400" dirty="0"/>
          </a:p>
        </p:txBody>
      </p:sp>
      <p:pic>
        <p:nvPicPr>
          <p:cNvPr id="19" name="Picture 15" descr="Ottens, Andrew K.">
            <a:extLst>
              <a:ext uri="{FF2B5EF4-FFF2-40B4-BE49-F238E27FC236}">
                <a16:creationId xmlns:a16="http://schemas.microsoft.com/office/drawing/2014/main" id="{BC916DC2-0AA3-43DE-AA67-C08B49590B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8175" y="852043"/>
            <a:ext cx="1046163" cy="166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E5178670-EF0D-4992-A512-C9F104F7A28A}"/>
              </a:ext>
            </a:extLst>
          </p:cNvPr>
          <p:cNvSpPr txBox="1"/>
          <p:nvPr/>
        </p:nvSpPr>
        <p:spPr>
          <a:xfrm>
            <a:off x="5412559" y="744153"/>
            <a:ext cx="2436041" cy="1877437"/>
          </a:xfrm>
          <a:prstGeom prst="rect">
            <a:avLst/>
          </a:prstGeom>
          <a:noFill/>
        </p:spPr>
        <p:txBody>
          <a:bodyPr wrap="square" rtlCol="0">
            <a:spAutoFit/>
          </a:bodyPr>
          <a:lstStyle/>
          <a:p>
            <a:r>
              <a:rPr lang="en-US" dirty="0"/>
              <a:t>Andy </a:t>
            </a:r>
            <a:r>
              <a:rPr lang="en-US" dirty="0" err="1"/>
              <a:t>Ottens</a:t>
            </a:r>
            <a:r>
              <a:rPr lang="en-US" dirty="0"/>
              <a:t> </a:t>
            </a:r>
            <a:r>
              <a:rPr lang="en-US" sz="1400" dirty="0">
                <a:solidFill>
                  <a:srgbClr val="0ABC5F"/>
                </a:solidFill>
              </a:rPr>
              <a:t>toxicological exposures and traumatic insults to the brain, mass spectrometry, bioactive peptides, proteolytic degradation  </a:t>
            </a:r>
            <a:r>
              <a:rPr lang="en-US" altLang="en-US" sz="1400" dirty="0">
                <a:hlinkClick r:id="rId8"/>
              </a:rPr>
              <a:t>andrew.ottens@vcuhealth.org</a:t>
            </a:r>
            <a:endParaRPr lang="en-US" altLang="en-US" sz="1400" dirty="0"/>
          </a:p>
          <a:p>
            <a:r>
              <a:rPr lang="en-US" sz="1400" dirty="0">
                <a:solidFill>
                  <a:schemeClr val="accent2">
                    <a:lumMod val="75000"/>
                  </a:schemeClr>
                </a:solidFill>
                <a:hlinkClick r:id="rId9">
                  <a:extLst>
                    <a:ext uri="{A12FA001-AC4F-418D-AE19-62706E023703}">
                      <ahyp:hlinkClr xmlns:ahyp="http://schemas.microsoft.com/office/drawing/2018/hyperlinkcolor" val="tx"/>
                    </a:ext>
                  </a:extLst>
                </a:hlinkClick>
              </a:rPr>
              <a:t>https://ottenslab.weebly.com/</a:t>
            </a:r>
            <a:endParaRPr lang="en-US" sz="1400" dirty="0">
              <a:solidFill>
                <a:schemeClr val="accent2">
                  <a:lumMod val="75000"/>
                </a:schemeClr>
              </a:solidFill>
            </a:endParaRPr>
          </a:p>
        </p:txBody>
      </p:sp>
      <p:pic>
        <p:nvPicPr>
          <p:cNvPr id="21" name="Picture 7" descr="Hamilton, Peter J">
            <a:extLst>
              <a:ext uri="{FF2B5EF4-FFF2-40B4-BE49-F238E27FC236}">
                <a16:creationId xmlns:a16="http://schemas.microsoft.com/office/drawing/2014/main" id="{DBCD538F-5DFE-4111-A21F-3CF0CD9ACB6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18175" y="2855861"/>
            <a:ext cx="1133520" cy="169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3" descr="C:\Users\rcolello\AppData\Local\Microsoft\Windows\INetCache\Content.MSO\3C3269BB.tmp">
            <a:extLst>
              <a:ext uri="{FF2B5EF4-FFF2-40B4-BE49-F238E27FC236}">
                <a16:creationId xmlns:a16="http://schemas.microsoft.com/office/drawing/2014/main" id="{6256E7C2-221F-42E9-9C6F-766A1104CD1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18175" y="4987893"/>
            <a:ext cx="1133520" cy="160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5" descr="C:\Users\rcolello\AppData\Local\Microsoft\Windows\INetCache\Content.MSO\E8F36D37.tmp">
            <a:extLst>
              <a:ext uri="{FF2B5EF4-FFF2-40B4-BE49-F238E27FC236}">
                <a16:creationId xmlns:a16="http://schemas.microsoft.com/office/drawing/2014/main" id="{2C06193B-FBFD-4212-A829-E23B5A0281E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22982" y="204612"/>
            <a:ext cx="12493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3" descr="Jacobs, Kimberle M.">
            <a:extLst>
              <a:ext uri="{FF2B5EF4-FFF2-40B4-BE49-F238E27FC236}">
                <a16:creationId xmlns:a16="http://schemas.microsoft.com/office/drawing/2014/main" id="{942CE2D6-C8BF-4984-807B-5078210DC33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22982" y="1657870"/>
            <a:ext cx="936625"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Pamela E. Knapp, Ph.D.">
            <a:extLst>
              <a:ext uri="{FF2B5EF4-FFF2-40B4-BE49-F238E27FC236}">
                <a16:creationId xmlns:a16="http://schemas.microsoft.com/office/drawing/2014/main" id="{23950DE4-F0B1-40FB-AF9D-D94A74D968B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22982" y="5161992"/>
            <a:ext cx="1031850" cy="16139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abette Fuss, Ph.D.">
            <a:extLst>
              <a:ext uri="{FF2B5EF4-FFF2-40B4-BE49-F238E27FC236}">
                <a16:creationId xmlns:a16="http://schemas.microsoft.com/office/drawing/2014/main" id="{27AEE945-1688-4AB4-B427-DA958686E915}"/>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t="10267"/>
          <a:stretch/>
        </p:blipFill>
        <p:spPr bwMode="auto">
          <a:xfrm>
            <a:off x="8022982" y="3351270"/>
            <a:ext cx="1194362" cy="161390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8B6DAEF0-FA65-4F19-8925-579F6E57EA6D}"/>
              </a:ext>
            </a:extLst>
          </p:cNvPr>
          <p:cNvSpPr txBox="1"/>
          <p:nvPr/>
        </p:nvSpPr>
        <p:spPr>
          <a:xfrm>
            <a:off x="5412559" y="2873608"/>
            <a:ext cx="2436041" cy="1661993"/>
          </a:xfrm>
          <a:prstGeom prst="rect">
            <a:avLst/>
          </a:prstGeom>
          <a:noFill/>
        </p:spPr>
        <p:txBody>
          <a:bodyPr wrap="square" rtlCol="0">
            <a:spAutoFit/>
          </a:bodyPr>
          <a:lstStyle/>
          <a:p>
            <a:r>
              <a:rPr lang="en-US" dirty="0"/>
              <a:t>Peter Hamilton </a:t>
            </a:r>
            <a:r>
              <a:rPr lang="en-US" sz="1400" dirty="0">
                <a:solidFill>
                  <a:srgbClr val="C501AE"/>
                </a:solidFill>
              </a:rPr>
              <a:t>molecular mechanisms in neuropsychiatric syndromes, engineer epigenetic editing tool, pharmacotherapies, behavior</a:t>
            </a:r>
          </a:p>
          <a:p>
            <a:r>
              <a:rPr lang="en-US" altLang="en-US" sz="1400" dirty="0">
                <a:hlinkClick r:id="rId16"/>
              </a:rPr>
              <a:t>peter.hamilton@vcuhealth.org</a:t>
            </a:r>
            <a:endParaRPr lang="en-US" altLang="en-US" sz="1400" dirty="0"/>
          </a:p>
        </p:txBody>
      </p:sp>
      <p:sp>
        <p:nvSpPr>
          <p:cNvPr id="27" name="TextBox 26">
            <a:extLst>
              <a:ext uri="{FF2B5EF4-FFF2-40B4-BE49-F238E27FC236}">
                <a16:creationId xmlns:a16="http://schemas.microsoft.com/office/drawing/2014/main" id="{02E5084A-3414-423E-A8B5-CE0426569388}"/>
              </a:ext>
            </a:extLst>
          </p:cNvPr>
          <p:cNvSpPr txBox="1"/>
          <p:nvPr/>
        </p:nvSpPr>
        <p:spPr>
          <a:xfrm>
            <a:off x="5412559" y="4745527"/>
            <a:ext cx="2436041" cy="2092881"/>
          </a:xfrm>
          <a:prstGeom prst="rect">
            <a:avLst/>
          </a:prstGeom>
          <a:noFill/>
        </p:spPr>
        <p:txBody>
          <a:bodyPr wrap="square" rtlCol="0">
            <a:spAutoFit/>
          </a:bodyPr>
          <a:lstStyle/>
          <a:p>
            <a:r>
              <a:rPr lang="en-US" dirty="0"/>
              <a:t>Dong Sun </a:t>
            </a:r>
            <a:r>
              <a:rPr lang="en-US" sz="1400" dirty="0">
                <a:solidFill>
                  <a:srgbClr val="0C21BA"/>
                </a:solidFill>
              </a:rPr>
              <a:t>molecular mechanisms neural repair and regeneration, brain injury, Alzheimer’s, neural stem cell cultures, immunohistochemistry, western </a:t>
            </a:r>
            <a:r>
              <a:rPr lang="en-US" sz="1400" dirty="0" err="1">
                <a:solidFill>
                  <a:srgbClr val="0C21BA"/>
                </a:solidFill>
              </a:rPr>
              <a:t>blottin</a:t>
            </a:r>
            <a:r>
              <a:rPr lang="en-US" sz="1400" dirty="0">
                <a:solidFill>
                  <a:srgbClr val="0C21BA"/>
                </a:solidFill>
              </a:rPr>
              <a:t>, behavior, microscopy </a:t>
            </a:r>
            <a:r>
              <a:rPr lang="en-US" altLang="en-US" sz="1400" dirty="0">
                <a:hlinkClick r:id="rId17"/>
              </a:rPr>
              <a:t>dong.sun@vcuhealth.org</a:t>
            </a:r>
            <a:endParaRPr lang="en-US" altLang="en-US" sz="1400" dirty="0"/>
          </a:p>
        </p:txBody>
      </p:sp>
      <p:sp>
        <p:nvSpPr>
          <p:cNvPr id="28" name="TextBox 27">
            <a:extLst>
              <a:ext uri="{FF2B5EF4-FFF2-40B4-BE49-F238E27FC236}">
                <a16:creationId xmlns:a16="http://schemas.microsoft.com/office/drawing/2014/main" id="{B7B556AF-74B9-4D41-9656-989CEDBB239B}"/>
              </a:ext>
            </a:extLst>
          </p:cNvPr>
          <p:cNvSpPr txBox="1"/>
          <p:nvPr/>
        </p:nvSpPr>
        <p:spPr>
          <a:xfrm>
            <a:off x="9353884" y="129037"/>
            <a:ext cx="2872480" cy="1446550"/>
          </a:xfrm>
          <a:prstGeom prst="rect">
            <a:avLst/>
          </a:prstGeom>
          <a:noFill/>
        </p:spPr>
        <p:txBody>
          <a:bodyPr wrap="square" rtlCol="0">
            <a:spAutoFit/>
          </a:bodyPr>
          <a:lstStyle/>
          <a:p>
            <a:r>
              <a:rPr lang="en-US" dirty="0"/>
              <a:t>Audrey Lafrenaye </a:t>
            </a:r>
            <a:r>
              <a:rPr lang="en-US" sz="1400" dirty="0">
                <a:solidFill>
                  <a:srgbClr val="BF0726"/>
                </a:solidFill>
              </a:rPr>
              <a:t>glial and neuronal pathologies traumatic brain injury, in vivo models, behavioral, microscopic and molecular assessments</a:t>
            </a:r>
          </a:p>
          <a:p>
            <a:r>
              <a:rPr lang="en-US" altLang="en-US" sz="1400" dirty="0">
                <a:hlinkClick r:id="rId5"/>
              </a:rPr>
              <a:t>audrey.lafrenaye@vcuhealth.org</a:t>
            </a:r>
            <a:endParaRPr lang="en-US" altLang="en-US" sz="1400" dirty="0"/>
          </a:p>
        </p:txBody>
      </p:sp>
      <p:sp>
        <p:nvSpPr>
          <p:cNvPr id="29" name="TextBox 28">
            <a:extLst>
              <a:ext uri="{FF2B5EF4-FFF2-40B4-BE49-F238E27FC236}">
                <a16:creationId xmlns:a16="http://schemas.microsoft.com/office/drawing/2014/main" id="{8BE46A6E-9432-4EF9-8076-4BA8C32818C0}"/>
              </a:ext>
            </a:extLst>
          </p:cNvPr>
          <p:cNvSpPr txBox="1"/>
          <p:nvPr/>
        </p:nvSpPr>
        <p:spPr>
          <a:xfrm>
            <a:off x="9097922" y="1583318"/>
            <a:ext cx="2946593" cy="1661993"/>
          </a:xfrm>
          <a:prstGeom prst="rect">
            <a:avLst/>
          </a:prstGeom>
          <a:noFill/>
        </p:spPr>
        <p:txBody>
          <a:bodyPr wrap="square" rtlCol="0">
            <a:spAutoFit/>
          </a:bodyPr>
          <a:lstStyle/>
          <a:p>
            <a:r>
              <a:rPr lang="en-US" dirty="0"/>
              <a:t>Kimberle Jacobs </a:t>
            </a:r>
            <a:r>
              <a:rPr lang="en-US" sz="1400" dirty="0">
                <a:solidFill>
                  <a:srgbClr val="6B0CBA"/>
                </a:solidFill>
              </a:rPr>
              <a:t>developmental epilepsy, traumatic brain injury, cellular and network neurophysiology, optogenetics, EEG, microscopy, immunohistochemistry, structure</a:t>
            </a:r>
          </a:p>
          <a:p>
            <a:r>
              <a:rPr lang="en-US" altLang="en-US" sz="1400" dirty="0">
                <a:hlinkClick r:id="rId18"/>
              </a:rPr>
              <a:t>Kimberle.jacobs@vcuhealth.org</a:t>
            </a:r>
            <a:endParaRPr lang="en-US" altLang="en-US" sz="1400" dirty="0"/>
          </a:p>
          <a:p>
            <a:r>
              <a:rPr lang="en-US" altLang="en-US" sz="1400" dirty="0">
                <a:solidFill>
                  <a:schemeClr val="accent2">
                    <a:lumMod val="75000"/>
                  </a:schemeClr>
                </a:solidFill>
                <a:hlinkClick r:id="rId19">
                  <a:extLst>
                    <a:ext uri="{A12FA001-AC4F-418D-AE19-62706E023703}">
                      <ahyp:hlinkClr xmlns:ahyp="http://schemas.microsoft.com/office/drawing/2018/hyperlinkcolor" val="tx"/>
                    </a:ext>
                  </a:extLst>
                </a:hlinkClick>
              </a:rPr>
              <a:t>www.kmjacobslab.org</a:t>
            </a:r>
            <a:endParaRPr lang="en-US" altLang="en-US" sz="1400" dirty="0">
              <a:solidFill>
                <a:schemeClr val="accent2">
                  <a:lumMod val="75000"/>
                </a:schemeClr>
              </a:solidFill>
            </a:endParaRPr>
          </a:p>
        </p:txBody>
      </p:sp>
      <p:sp>
        <p:nvSpPr>
          <p:cNvPr id="30" name="TextBox 29">
            <a:extLst>
              <a:ext uri="{FF2B5EF4-FFF2-40B4-BE49-F238E27FC236}">
                <a16:creationId xmlns:a16="http://schemas.microsoft.com/office/drawing/2014/main" id="{E288C9ED-6823-4AD6-A7C7-A046B3E57D68}"/>
              </a:ext>
            </a:extLst>
          </p:cNvPr>
          <p:cNvSpPr txBox="1"/>
          <p:nvPr/>
        </p:nvSpPr>
        <p:spPr>
          <a:xfrm>
            <a:off x="9272345" y="3327224"/>
            <a:ext cx="2825789" cy="1661993"/>
          </a:xfrm>
          <a:prstGeom prst="rect">
            <a:avLst/>
          </a:prstGeom>
          <a:noFill/>
        </p:spPr>
        <p:txBody>
          <a:bodyPr wrap="square" rtlCol="0">
            <a:spAutoFit/>
          </a:bodyPr>
          <a:lstStyle/>
          <a:p>
            <a:r>
              <a:rPr lang="en-US" dirty="0"/>
              <a:t>Babette Fuss </a:t>
            </a:r>
            <a:r>
              <a:rPr lang="en-US" sz="1400" dirty="0">
                <a:solidFill>
                  <a:srgbClr val="34A521"/>
                </a:solidFill>
              </a:rPr>
              <a:t>multiple sclerosis, myelination, neuropsychiatric disorders, </a:t>
            </a:r>
            <a:r>
              <a:rPr lang="en-US" sz="1400" dirty="0" err="1">
                <a:solidFill>
                  <a:srgbClr val="34A521"/>
                </a:solidFill>
              </a:rPr>
              <a:t>autotaxin-lysophospholipid</a:t>
            </a:r>
            <a:r>
              <a:rPr lang="en-US" sz="1400" dirty="0">
                <a:solidFill>
                  <a:srgbClr val="34A521"/>
                </a:solidFill>
              </a:rPr>
              <a:t> signaling, glutamate transporter signaling, tissue culture, transgenics </a:t>
            </a:r>
            <a:r>
              <a:rPr lang="en-US" altLang="en-US" sz="1400" dirty="0">
                <a:hlinkClick r:id="rId20"/>
              </a:rPr>
              <a:t>babette.fuss@vcuhealth.org</a:t>
            </a:r>
            <a:endParaRPr lang="en-US" altLang="en-US" sz="1400" dirty="0"/>
          </a:p>
        </p:txBody>
      </p:sp>
      <p:sp>
        <p:nvSpPr>
          <p:cNvPr id="31" name="TextBox 30">
            <a:extLst>
              <a:ext uri="{FF2B5EF4-FFF2-40B4-BE49-F238E27FC236}">
                <a16:creationId xmlns:a16="http://schemas.microsoft.com/office/drawing/2014/main" id="{C0CC0D8A-650E-43F3-A2BF-F8113CC218CD}"/>
              </a:ext>
            </a:extLst>
          </p:cNvPr>
          <p:cNvSpPr txBox="1"/>
          <p:nvPr/>
        </p:nvSpPr>
        <p:spPr>
          <a:xfrm>
            <a:off x="9219907" y="5137946"/>
            <a:ext cx="2744250" cy="1661993"/>
          </a:xfrm>
          <a:prstGeom prst="rect">
            <a:avLst/>
          </a:prstGeom>
          <a:noFill/>
        </p:spPr>
        <p:txBody>
          <a:bodyPr wrap="square" rtlCol="0">
            <a:spAutoFit/>
          </a:bodyPr>
          <a:lstStyle/>
          <a:p>
            <a:r>
              <a:rPr lang="en-US" dirty="0"/>
              <a:t>Pam Knapp </a:t>
            </a:r>
            <a:r>
              <a:rPr lang="en-US" sz="1400" dirty="0">
                <a:solidFill>
                  <a:srgbClr val="128DB4"/>
                </a:solidFill>
              </a:rPr>
              <a:t>HIV-associated dementia, neuron-glia interactions, opiate signaling, tissue culture, immunohistochemistry, confocal and electron microscopy, in situ hybridization, PCR, biochemistry  </a:t>
            </a:r>
            <a:r>
              <a:rPr lang="en-US" altLang="en-US" sz="1400" dirty="0">
                <a:hlinkClick r:id="rId3"/>
              </a:rPr>
              <a:t>pamela.knapp@vcuhealth.org</a:t>
            </a:r>
            <a:endParaRPr lang="en-US" altLang="en-US" sz="1400" dirty="0"/>
          </a:p>
        </p:txBody>
      </p:sp>
      <p:pic>
        <p:nvPicPr>
          <p:cNvPr id="9" name="Picture 6" descr="Wenhui Hu, M.D., Ph.D.">
            <a:extLst>
              <a:ext uri="{FF2B5EF4-FFF2-40B4-BE49-F238E27FC236}">
                <a16:creationId xmlns:a16="http://schemas.microsoft.com/office/drawing/2014/main" id="{000351C1-FC0E-B5ED-C9A4-50B20383E60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0626" y="554407"/>
            <a:ext cx="1211261" cy="16276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FF81861-BE44-F880-7430-FE32D1FE35DC}"/>
              </a:ext>
            </a:extLst>
          </p:cNvPr>
          <p:cNvSpPr txBox="1"/>
          <p:nvPr/>
        </p:nvSpPr>
        <p:spPr>
          <a:xfrm>
            <a:off x="1585784" y="570003"/>
            <a:ext cx="2382273" cy="1446550"/>
          </a:xfrm>
          <a:prstGeom prst="rect">
            <a:avLst/>
          </a:prstGeom>
          <a:noFill/>
        </p:spPr>
        <p:txBody>
          <a:bodyPr wrap="square" rtlCol="0">
            <a:spAutoFit/>
          </a:bodyPr>
          <a:lstStyle/>
          <a:p>
            <a:r>
              <a:rPr lang="en-US" dirty="0"/>
              <a:t>Wenhui Hu  </a:t>
            </a:r>
            <a:r>
              <a:rPr lang="en-US" sz="1400" dirty="0">
                <a:solidFill>
                  <a:srgbClr val="9504C2"/>
                </a:solidFill>
              </a:rPr>
              <a:t>HIV, gene regulation, signal transduction, G protein signaling, novel biotechnology  </a:t>
            </a:r>
            <a:r>
              <a:rPr lang="en-US" altLang="en-US" sz="1400" dirty="0">
                <a:hlinkClick r:id="rId22"/>
              </a:rPr>
              <a:t>Wenhui.hu@vcuhealth.org</a:t>
            </a:r>
            <a:endParaRPr lang="en-US" altLang="en-US" sz="1400" dirty="0"/>
          </a:p>
          <a:p>
            <a:endParaRPr lang="en-US" altLang="en-US" sz="1400" dirty="0"/>
          </a:p>
        </p:txBody>
      </p:sp>
      <p:sp>
        <p:nvSpPr>
          <p:cNvPr id="2" name="TextBox 1">
            <a:extLst>
              <a:ext uri="{FF2B5EF4-FFF2-40B4-BE49-F238E27FC236}">
                <a16:creationId xmlns:a16="http://schemas.microsoft.com/office/drawing/2014/main" id="{21EF0331-513F-4024-8498-57AA401CB78D}"/>
              </a:ext>
            </a:extLst>
          </p:cNvPr>
          <p:cNvSpPr txBox="1"/>
          <p:nvPr/>
        </p:nvSpPr>
        <p:spPr>
          <a:xfrm>
            <a:off x="113325" y="4734338"/>
            <a:ext cx="338554" cy="461665"/>
          </a:xfrm>
          <a:prstGeom prst="rect">
            <a:avLst/>
          </a:prstGeom>
          <a:noFill/>
        </p:spPr>
        <p:txBody>
          <a:bodyPr wrap="none" rtlCol="0">
            <a:spAutoFit/>
          </a:bodyPr>
          <a:lstStyle/>
          <a:p>
            <a:r>
              <a:rPr lang="en-US" sz="2400" dirty="0">
                <a:solidFill>
                  <a:srgbClr val="FFFF00"/>
                </a:solidFill>
                <a:latin typeface="Times New Roman" panose="02020603050405020304" pitchFamily="18" charset="0"/>
                <a:cs typeface="Times New Roman" panose="02020603050405020304" pitchFamily="18" charset="0"/>
              </a:rPr>
              <a:t>*</a:t>
            </a:r>
          </a:p>
        </p:txBody>
      </p:sp>
      <p:sp>
        <p:nvSpPr>
          <p:cNvPr id="25" name="TextBox 24">
            <a:extLst>
              <a:ext uri="{FF2B5EF4-FFF2-40B4-BE49-F238E27FC236}">
                <a16:creationId xmlns:a16="http://schemas.microsoft.com/office/drawing/2014/main" id="{D8760E8A-4259-47E8-88B5-A13AD2A29311}"/>
              </a:ext>
            </a:extLst>
          </p:cNvPr>
          <p:cNvSpPr txBox="1"/>
          <p:nvPr/>
        </p:nvSpPr>
        <p:spPr>
          <a:xfrm>
            <a:off x="8023017" y="3388803"/>
            <a:ext cx="338554" cy="461665"/>
          </a:xfrm>
          <a:prstGeom prst="rect">
            <a:avLst/>
          </a:prstGeom>
          <a:noFill/>
        </p:spPr>
        <p:txBody>
          <a:bodyPr wrap="none" rtlCol="0">
            <a:spAutoFit/>
          </a:bodyPr>
          <a:lstStyle/>
          <a:p>
            <a:r>
              <a:rPr lang="en-US" sz="2400" dirty="0">
                <a:solidFill>
                  <a:srgbClr val="FFFF00"/>
                </a:solidFill>
                <a:latin typeface="Times New Roman" panose="02020603050405020304" pitchFamily="18" charset="0"/>
                <a:cs typeface="Times New Roman" panose="02020603050405020304" pitchFamily="18" charset="0"/>
              </a:rPr>
              <a:t>*</a:t>
            </a:r>
          </a:p>
        </p:txBody>
      </p:sp>
      <p:sp>
        <p:nvSpPr>
          <p:cNvPr id="32" name="TextBox 31">
            <a:extLst>
              <a:ext uri="{FF2B5EF4-FFF2-40B4-BE49-F238E27FC236}">
                <a16:creationId xmlns:a16="http://schemas.microsoft.com/office/drawing/2014/main" id="{347E5714-1C2B-4F10-A0A1-E69A80598D49}"/>
              </a:ext>
            </a:extLst>
          </p:cNvPr>
          <p:cNvSpPr txBox="1"/>
          <p:nvPr/>
        </p:nvSpPr>
        <p:spPr>
          <a:xfrm>
            <a:off x="7961630" y="1605971"/>
            <a:ext cx="338554" cy="461665"/>
          </a:xfrm>
          <a:prstGeom prst="rect">
            <a:avLst/>
          </a:prstGeom>
          <a:noFill/>
        </p:spPr>
        <p:txBody>
          <a:bodyPr wrap="none" rtlCol="0">
            <a:spAutoFit/>
          </a:bodyPr>
          <a:lstStyle/>
          <a:p>
            <a:r>
              <a:rPr lang="en-US" sz="2400" dirty="0">
                <a:solidFill>
                  <a:srgbClr val="FFFF00"/>
                </a:solidFill>
                <a:latin typeface="Times New Roman" panose="02020603050405020304" pitchFamily="18" charset="0"/>
                <a:cs typeface="Times New Roman" panose="02020603050405020304" pitchFamily="18" charset="0"/>
              </a:rPr>
              <a:t>*</a:t>
            </a:r>
          </a:p>
        </p:txBody>
      </p:sp>
      <p:sp>
        <p:nvSpPr>
          <p:cNvPr id="33" name="TextBox 32">
            <a:extLst>
              <a:ext uri="{FF2B5EF4-FFF2-40B4-BE49-F238E27FC236}">
                <a16:creationId xmlns:a16="http://schemas.microsoft.com/office/drawing/2014/main" id="{5BE1DF3B-50ED-4E57-8AD0-539AFD17CFCA}"/>
              </a:ext>
            </a:extLst>
          </p:cNvPr>
          <p:cNvSpPr txBox="1"/>
          <p:nvPr/>
        </p:nvSpPr>
        <p:spPr>
          <a:xfrm>
            <a:off x="4309434" y="4965170"/>
            <a:ext cx="338554" cy="461665"/>
          </a:xfrm>
          <a:prstGeom prst="rect">
            <a:avLst/>
          </a:prstGeom>
          <a:noFill/>
        </p:spPr>
        <p:txBody>
          <a:bodyPr wrap="none" rtlCol="0">
            <a:spAutoFit/>
          </a:bodyPr>
          <a:lstStyle/>
          <a:p>
            <a:r>
              <a:rPr lang="en-US" sz="2400" dirty="0">
                <a:solidFill>
                  <a:srgbClr val="FFFF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94078933"/>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C6E04-7CED-8CDE-09AF-13B72ED0BD00}"/>
              </a:ext>
            </a:extLst>
          </p:cNvPr>
          <p:cNvSpPr>
            <a:spLocks noGrp="1"/>
          </p:cNvSpPr>
          <p:nvPr>
            <p:ph type="title"/>
          </p:nvPr>
        </p:nvSpPr>
        <p:spPr>
          <a:xfrm>
            <a:off x="838200" y="286748"/>
            <a:ext cx="10515600" cy="379458"/>
          </a:xfrm>
        </p:spPr>
        <p:txBody>
          <a:bodyPr>
            <a:noAutofit/>
          </a:bodyPr>
          <a:lstStyle/>
          <a:p>
            <a:r>
              <a:rPr lang="en-US" sz="2400" dirty="0"/>
              <a:t>Continued Faculty Expertise</a:t>
            </a:r>
          </a:p>
        </p:txBody>
      </p:sp>
      <p:pic>
        <p:nvPicPr>
          <p:cNvPr id="1026" name="Picture 2" descr="Aaron Barbour, PhD">
            <a:extLst>
              <a:ext uri="{FF2B5EF4-FFF2-40B4-BE49-F238E27FC236}">
                <a16:creationId xmlns:a16="http://schemas.microsoft.com/office/drawing/2014/main" id="{2274E26D-F60A-A3F8-BAEB-03EBD68082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653" y="659672"/>
            <a:ext cx="1085088" cy="16276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920B210-8CEF-E877-FBEF-B58FF13FB0EE}"/>
              </a:ext>
            </a:extLst>
          </p:cNvPr>
          <p:cNvSpPr txBox="1"/>
          <p:nvPr/>
        </p:nvSpPr>
        <p:spPr>
          <a:xfrm>
            <a:off x="1285159" y="595056"/>
            <a:ext cx="2382273" cy="1231106"/>
          </a:xfrm>
          <a:prstGeom prst="rect">
            <a:avLst/>
          </a:prstGeom>
          <a:noFill/>
        </p:spPr>
        <p:txBody>
          <a:bodyPr wrap="square" rtlCol="0">
            <a:spAutoFit/>
          </a:bodyPr>
          <a:lstStyle/>
          <a:p>
            <a:r>
              <a:rPr lang="en-US" dirty="0"/>
              <a:t>Aaron Barbour</a:t>
            </a:r>
          </a:p>
          <a:p>
            <a:r>
              <a:rPr lang="en-US" sz="1400" dirty="0">
                <a:solidFill>
                  <a:schemeClr val="accent2">
                    <a:lumMod val="75000"/>
                  </a:schemeClr>
                </a:solidFill>
              </a:rPr>
              <a:t>New faculty member with expertise in epilepsy, </a:t>
            </a:r>
            <a:r>
              <a:rPr lang="en-US" sz="1400" dirty="0" err="1">
                <a:solidFill>
                  <a:schemeClr val="accent2">
                    <a:lumMod val="75000"/>
                  </a:schemeClr>
                </a:solidFill>
              </a:rPr>
              <a:t>Alzhiemer’s</a:t>
            </a:r>
            <a:r>
              <a:rPr lang="en-US" sz="1400" dirty="0">
                <a:solidFill>
                  <a:schemeClr val="accent2">
                    <a:lumMod val="75000"/>
                  </a:schemeClr>
                </a:solidFill>
              </a:rPr>
              <a:t>, Gaba signaling</a:t>
            </a:r>
          </a:p>
          <a:p>
            <a:r>
              <a:rPr lang="en-US" altLang="en-US" sz="1400" dirty="0">
                <a:hlinkClick r:id="rId3"/>
              </a:rPr>
              <a:t>aaron.barbour@vcuhealth.org</a:t>
            </a:r>
            <a:endParaRPr lang="en-US" altLang="en-US" sz="1400" dirty="0"/>
          </a:p>
        </p:txBody>
      </p:sp>
      <p:pic>
        <p:nvPicPr>
          <p:cNvPr id="1028" name="Picture 4" descr="Andrew Crowther, PhD">
            <a:extLst>
              <a:ext uri="{FF2B5EF4-FFF2-40B4-BE49-F238E27FC236}">
                <a16:creationId xmlns:a16="http://schemas.microsoft.com/office/drawing/2014/main" id="{629FD57F-AF1E-FC4C-0340-E173FC43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4838" y="685800"/>
            <a:ext cx="1080849" cy="16276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Dupree, Jeffrey L.">
            <a:extLst>
              <a:ext uri="{FF2B5EF4-FFF2-40B4-BE49-F238E27FC236}">
                <a16:creationId xmlns:a16="http://schemas.microsoft.com/office/drawing/2014/main" id="{38BA49C4-E474-40E7-AE9E-595922ADAF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6443" y="1573353"/>
            <a:ext cx="1046163"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DD7BD85-B0ED-4371-A27C-F8B85EC932CD}"/>
              </a:ext>
            </a:extLst>
          </p:cNvPr>
          <p:cNvSpPr txBox="1"/>
          <p:nvPr/>
        </p:nvSpPr>
        <p:spPr>
          <a:xfrm>
            <a:off x="9488663" y="1664465"/>
            <a:ext cx="2382273" cy="1446550"/>
          </a:xfrm>
          <a:prstGeom prst="rect">
            <a:avLst/>
          </a:prstGeom>
          <a:noFill/>
        </p:spPr>
        <p:txBody>
          <a:bodyPr wrap="square" rtlCol="0">
            <a:spAutoFit/>
          </a:bodyPr>
          <a:lstStyle/>
          <a:p>
            <a:r>
              <a:rPr lang="en-US" dirty="0"/>
              <a:t>Jeff Dupree  </a:t>
            </a:r>
            <a:r>
              <a:rPr lang="en-US" sz="1400" dirty="0">
                <a:solidFill>
                  <a:srgbClr val="00B0F0"/>
                </a:solidFill>
              </a:rPr>
              <a:t>multiple sclerosis, axon structure, axon initial segment, microglia, immunohistochemistry, western blots, microscopy  </a:t>
            </a:r>
            <a:r>
              <a:rPr lang="en-US" altLang="en-US" sz="1400" dirty="0">
                <a:hlinkClick r:id="rId6"/>
              </a:rPr>
              <a:t>jeffery.dupree@vcuhealth.org</a:t>
            </a:r>
            <a:endParaRPr lang="en-US" altLang="en-US" sz="1400" dirty="0"/>
          </a:p>
        </p:txBody>
      </p:sp>
      <p:sp>
        <p:nvSpPr>
          <p:cNvPr id="8" name="TextBox 7">
            <a:extLst>
              <a:ext uri="{FF2B5EF4-FFF2-40B4-BE49-F238E27FC236}">
                <a16:creationId xmlns:a16="http://schemas.microsoft.com/office/drawing/2014/main" id="{C2B2B717-1BD2-46D7-8B50-1B1F844F9159}"/>
              </a:ext>
            </a:extLst>
          </p:cNvPr>
          <p:cNvSpPr txBox="1"/>
          <p:nvPr/>
        </p:nvSpPr>
        <p:spPr>
          <a:xfrm>
            <a:off x="5511035" y="638415"/>
            <a:ext cx="2679488" cy="1231106"/>
          </a:xfrm>
          <a:prstGeom prst="rect">
            <a:avLst/>
          </a:prstGeom>
          <a:noFill/>
        </p:spPr>
        <p:txBody>
          <a:bodyPr wrap="square" rtlCol="0">
            <a:spAutoFit/>
          </a:bodyPr>
          <a:lstStyle/>
          <a:p>
            <a:r>
              <a:rPr lang="en-US" dirty="0"/>
              <a:t>Andrew Crowther</a:t>
            </a:r>
          </a:p>
          <a:p>
            <a:r>
              <a:rPr lang="en-US" sz="1400" dirty="0">
                <a:solidFill>
                  <a:srgbClr val="7105CB"/>
                </a:solidFill>
              </a:rPr>
              <a:t>New faculty member with expertise in pain and </a:t>
            </a:r>
            <a:r>
              <a:rPr lang="en-US" sz="1400" dirty="0" err="1">
                <a:solidFill>
                  <a:srgbClr val="7105CB"/>
                </a:solidFill>
              </a:rPr>
              <a:t>itch,cerebellum</a:t>
            </a:r>
            <a:r>
              <a:rPr lang="en-US" sz="1400" dirty="0">
                <a:solidFill>
                  <a:srgbClr val="7105CB"/>
                </a:solidFill>
              </a:rPr>
              <a:t> </a:t>
            </a:r>
            <a:r>
              <a:rPr lang="en-US" altLang="en-US" sz="1400" dirty="0">
                <a:hlinkClick r:id="rId7"/>
              </a:rPr>
              <a:t>andrew.crowther@vcuhealth.org</a:t>
            </a:r>
            <a:endParaRPr lang="en-US" altLang="en-US" sz="1400" dirty="0"/>
          </a:p>
        </p:txBody>
      </p:sp>
      <p:pic>
        <p:nvPicPr>
          <p:cNvPr id="1032" name="Picture 8" descr="Seetha Krishnan, PhD">
            <a:extLst>
              <a:ext uri="{FF2B5EF4-FFF2-40B4-BE49-F238E27FC236}">
                <a16:creationId xmlns:a16="http://schemas.microsoft.com/office/drawing/2014/main" id="{DB569EEC-7FDE-A01B-9950-63986BAB400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1547" r="10924"/>
          <a:stretch>
            <a:fillRect/>
          </a:stretch>
        </p:blipFill>
        <p:spPr bwMode="auto">
          <a:xfrm>
            <a:off x="4317999" y="3097212"/>
            <a:ext cx="1790700" cy="162763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299C9CB-9050-62D4-01DD-A228B79D78AD}"/>
              </a:ext>
            </a:extLst>
          </p:cNvPr>
          <p:cNvSpPr txBox="1"/>
          <p:nvPr/>
        </p:nvSpPr>
        <p:spPr>
          <a:xfrm>
            <a:off x="6107935" y="3140315"/>
            <a:ext cx="2679488" cy="1446550"/>
          </a:xfrm>
          <a:prstGeom prst="rect">
            <a:avLst/>
          </a:prstGeom>
          <a:noFill/>
        </p:spPr>
        <p:txBody>
          <a:bodyPr wrap="square" rtlCol="0">
            <a:spAutoFit/>
          </a:bodyPr>
          <a:lstStyle/>
          <a:p>
            <a:r>
              <a:rPr lang="en-US" dirty="0"/>
              <a:t>Seetha Krishnan</a:t>
            </a:r>
          </a:p>
          <a:p>
            <a:r>
              <a:rPr lang="en-US" sz="1400" dirty="0">
                <a:solidFill>
                  <a:schemeClr val="accent6">
                    <a:lumMod val="75000"/>
                  </a:schemeClr>
                </a:solidFill>
              </a:rPr>
              <a:t>New faculty member with </a:t>
            </a:r>
            <a:r>
              <a:rPr lang="en-US" sz="1400" dirty="0" err="1">
                <a:solidFill>
                  <a:schemeClr val="accent6">
                    <a:lumMod val="75000"/>
                  </a:schemeClr>
                </a:solidFill>
              </a:rPr>
              <a:t>expertisereward</a:t>
            </a:r>
            <a:r>
              <a:rPr lang="en-US" sz="1400" dirty="0">
                <a:solidFill>
                  <a:schemeClr val="accent6">
                    <a:lumMod val="75000"/>
                  </a:schemeClr>
                </a:solidFill>
              </a:rPr>
              <a:t> systems, hippocampus, virtual reality for rodents</a:t>
            </a:r>
          </a:p>
          <a:p>
            <a:r>
              <a:rPr lang="en-US" altLang="en-US" sz="1400" dirty="0">
                <a:hlinkClick r:id="rId9"/>
              </a:rPr>
              <a:t>Seetha.krishnan@vcuhealth.org</a:t>
            </a:r>
            <a:endParaRPr lang="en-US" altLang="en-US" sz="1400" dirty="0"/>
          </a:p>
        </p:txBody>
      </p:sp>
      <p:pic>
        <p:nvPicPr>
          <p:cNvPr id="1034" name="Picture 10" descr="Guangwei Zhang, PhD">
            <a:extLst>
              <a:ext uri="{FF2B5EF4-FFF2-40B4-BE49-F238E27FC236}">
                <a16:creationId xmlns:a16="http://schemas.microsoft.com/office/drawing/2014/main" id="{CEF32C06-BF0C-2F17-1EF2-4473C246477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3201" y="2816356"/>
            <a:ext cx="1235418" cy="162763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F02D086-AABC-36EF-47F4-2D3DA012632F}"/>
              </a:ext>
            </a:extLst>
          </p:cNvPr>
          <p:cNvSpPr txBox="1"/>
          <p:nvPr/>
        </p:nvSpPr>
        <p:spPr>
          <a:xfrm>
            <a:off x="1447035" y="2835515"/>
            <a:ext cx="2679488" cy="1015663"/>
          </a:xfrm>
          <a:prstGeom prst="rect">
            <a:avLst/>
          </a:prstGeom>
          <a:noFill/>
        </p:spPr>
        <p:txBody>
          <a:bodyPr wrap="square" rtlCol="0">
            <a:spAutoFit/>
          </a:bodyPr>
          <a:lstStyle/>
          <a:p>
            <a:r>
              <a:rPr lang="en-US" dirty="0" err="1"/>
              <a:t>Guangwei</a:t>
            </a:r>
            <a:r>
              <a:rPr lang="en-US" dirty="0"/>
              <a:t> Zhang</a:t>
            </a:r>
          </a:p>
          <a:p>
            <a:r>
              <a:rPr lang="en-US" sz="1400" dirty="0">
                <a:solidFill>
                  <a:schemeClr val="accent6">
                    <a:lumMod val="75000"/>
                  </a:schemeClr>
                </a:solidFill>
              </a:rPr>
              <a:t>New faculty member</a:t>
            </a:r>
          </a:p>
          <a:p>
            <a:r>
              <a:rPr lang="en-US" altLang="en-US" sz="1400" dirty="0">
                <a:hlinkClick r:id="rId11"/>
              </a:rPr>
              <a:t>Guangwei.Zhang@vcuhealth.org</a:t>
            </a:r>
            <a:endParaRPr lang="en-US" altLang="en-US" sz="1400" dirty="0"/>
          </a:p>
          <a:p>
            <a:endParaRPr lang="en-US" altLang="en-US" sz="1400" dirty="0"/>
          </a:p>
        </p:txBody>
      </p:sp>
      <p:sp>
        <p:nvSpPr>
          <p:cNvPr id="13" name="TextBox 12">
            <a:extLst>
              <a:ext uri="{FF2B5EF4-FFF2-40B4-BE49-F238E27FC236}">
                <a16:creationId xmlns:a16="http://schemas.microsoft.com/office/drawing/2014/main" id="{4556D421-016B-498C-813A-AB675C5046C0}"/>
              </a:ext>
            </a:extLst>
          </p:cNvPr>
          <p:cNvSpPr txBox="1"/>
          <p:nvPr/>
        </p:nvSpPr>
        <p:spPr>
          <a:xfrm>
            <a:off x="1026526" y="2815833"/>
            <a:ext cx="338554" cy="461665"/>
          </a:xfrm>
          <a:prstGeom prst="rect">
            <a:avLst/>
          </a:prstGeom>
          <a:noFill/>
        </p:spPr>
        <p:txBody>
          <a:bodyPr wrap="none" rtlCol="0">
            <a:spAutoFit/>
          </a:bodyPr>
          <a:lstStyle/>
          <a:p>
            <a:r>
              <a:rPr lang="en-US" sz="2400" dirty="0">
                <a:solidFill>
                  <a:srgbClr val="FFFF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75723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13030-1314-42CF-95FD-9C65A3E72AFE}"/>
              </a:ext>
            </a:extLst>
          </p:cNvPr>
          <p:cNvSpPr>
            <a:spLocks noGrp="1"/>
          </p:cNvSpPr>
          <p:nvPr>
            <p:ph type="title"/>
          </p:nvPr>
        </p:nvSpPr>
        <p:spPr>
          <a:xfrm>
            <a:off x="483995" y="2380572"/>
            <a:ext cx="10515600" cy="529178"/>
          </a:xfrm>
        </p:spPr>
        <p:txBody>
          <a:bodyPr>
            <a:normAutofit/>
          </a:bodyPr>
          <a:lstStyle/>
          <a:p>
            <a:r>
              <a:rPr lang="en-US" sz="2400" dirty="0"/>
              <a:t>Dong Sun Projects</a:t>
            </a:r>
          </a:p>
        </p:txBody>
      </p:sp>
      <p:sp>
        <p:nvSpPr>
          <p:cNvPr id="3" name="TextBox 2">
            <a:extLst>
              <a:ext uri="{FF2B5EF4-FFF2-40B4-BE49-F238E27FC236}">
                <a16:creationId xmlns:a16="http://schemas.microsoft.com/office/drawing/2014/main" id="{3C0B7E54-FDEC-47BA-880D-2B347215CF6C}"/>
              </a:ext>
            </a:extLst>
          </p:cNvPr>
          <p:cNvSpPr txBox="1"/>
          <p:nvPr/>
        </p:nvSpPr>
        <p:spPr>
          <a:xfrm>
            <a:off x="350855" y="2909750"/>
            <a:ext cx="10781881" cy="3108543"/>
          </a:xfrm>
          <a:prstGeom prst="rect">
            <a:avLst/>
          </a:prstGeom>
          <a:noFill/>
        </p:spPr>
        <p:txBody>
          <a:bodyPr wrap="square" rtlCol="0">
            <a:spAutoFit/>
          </a:bodyPr>
          <a:lstStyle/>
          <a:p>
            <a:r>
              <a:rPr lang="en-US" sz="1400" b="1" dirty="0"/>
              <a:t>Project #1</a:t>
            </a:r>
            <a:r>
              <a:rPr lang="en-US" sz="1400" dirty="0"/>
              <a:t>: Developing a novel AAV gene delivery system to enhance an important synaptic protein expression in the brain and assess its therapeutic efficacy for Alzheimer’s Disease. </a:t>
            </a:r>
          </a:p>
          <a:p>
            <a:r>
              <a:rPr lang="en-US" sz="1400" dirty="0"/>
              <a:t> </a:t>
            </a:r>
          </a:p>
          <a:p>
            <a:r>
              <a:rPr lang="en-US" sz="1400" b="1" dirty="0"/>
              <a:t>Project #2</a:t>
            </a:r>
            <a:r>
              <a:rPr lang="en-US" sz="1400" dirty="0"/>
              <a:t>. Investigating the lung-brain axis following acute respiratory distress syndrome (ARDS) and mechanical ventilation (MV) in the Alzheimer’s Disease population with a particular focus on the role of</a:t>
            </a:r>
          </a:p>
          <a:p>
            <a:r>
              <a:rPr lang="en-US" sz="1400" dirty="0"/>
              <a:t>NLRP3 inflammasome in the brain-lung axis signaling.</a:t>
            </a:r>
          </a:p>
          <a:p>
            <a:r>
              <a:rPr lang="en-US" sz="1400" dirty="0"/>
              <a:t> </a:t>
            </a:r>
          </a:p>
          <a:p>
            <a:r>
              <a:rPr lang="en-US" sz="1400" b="1" dirty="0"/>
              <a:t>Project #3.</a:t>
            </a:r>
            <a:r>
              <a:rPr lang="en-US" sz="1400" dirty="0"/>
              <a:t> Exploring the connection of traumatic brain injury to the onset of Alzheimer’s disease with particular focus on the role of TBI triggered activation of NLRP3 inflammasome in mediating immune response in AD.</a:t>
            </a:r>
          </a:p>
          <a:p>
            <a:r>
              <a:rPr lang="en-US" sz="1400" dirty="0"/>
              <a:t> </a:t>
            </a:r>
          </a:p>
          <a:p>
            <a:r>
              <a:rPr lang="en-US" sz="1400" b="1" dirty="0"/>
              <a:t>Project #4.</a:t>
            </a:r>
            <a:r>
              <a:rPr lang="en-US" sz="1400" dirty="0"/>
              <a:t> Examining the functional contribution of adult neurogenesis in the hippocampus in hippocampal circuit reorganization following traumatic brain injury.  </a:t>
            </a:r>
          </a:p>
          <a:p>
            <a:r>
              <a:rPr lang="en-US" sz="1400" dirty="0"/>
              <a:t> </a:t>
            </a:r>
          </a:p>
          <a:p>
            <a:endParaRPr lang="en-US" sz="1400" dirty="0"/>
          </a:p>
        </p:txBody>
      </p:sp>
      <p:sp>
        <p:nvSpPr>
          <p:cNvPr id="4" name="TextBox 3">
            <a:extLst>
              <a:ext uri="{FF2B5EF4-FFF2-40B4-BE49-F238E27FC236}">
                <a16:creationId xmlns:a16="http://schemas.microsoft.com/office/drawing/2014/main" id="{541CD10A-747C-4957-AE28-7FC4511DA72D}"/>
              </a:ext>
            </a:extLst>
          </p:cNvPr>
          <p:cNvSpPr txBox="1"/>
          <p:nvPr/>
        </p:nvSpPr>
        <p:spPr>
          <a:xfrm>
            <a:off x="350855" y="341644"/>
            <a:ext cx="9978850" cy="369332"/>
          </a:xfrm>
          <a:prstGeom prst="rect">
            <a:avLst/>
          </a:prstGeom>
          <a:noFill/>
        </p:spPr>
        <p:txBody>
          <a:bodyPr wrap="square" rtlCol="0">
            <a:spAutoFit/>
          </a:bodyPr>
          <a:lstStyle/>
          <a:p>
            <a:r>
              <a:rPr lang="en-US" dirty="0"/>
              <a:t>Guang-Wei Area of research</a:t>
            </a:r>
          </a:p>
        </p:txBody>
      </p:sp>
      <p:sp>
        <p:nvSpPr>
          <p:cNvPr id="5" name="TextBox 4">
            <a:extLst>
              <a:ext uri="{FF2B5EF4-FFF2-40B4-BE49-F238E27FC236}">
                <a16:creationId xmlns:a16="http://schemas.microsoft.com/office/drawing/2014/main" id="{861DC246-FCB2-4806-9EDB-61B91B32AADB}"/>
              </a:ext>
            </a:extLst>
          </p:cNvPr>
          <p:cNvSpPr txBox="1"/>
          <p:nvPr/>
        </p:nvSpPr>
        <p:spPr>
          <a:xfrm>
            <a:off x="483995" y="904352"/>
            <a:ext cx="10781881" cy="646331"/>
          </a:xfrm>
          <a:prstGeom prst="rect">
            <a:avLst/>
          </a:prstGeom>
          <a:noFill/>
        </p:spPr>
        <p:txBody>
          <a:bodyPr wrap="square" rtlCol="0">
            <a:spAutoFit/>
          </a:bodyPr>
          <a:lstStyle/>
          <a:p>
            <a:r>
              <a:rPr lang="en-US" dirty="0"/>
              <a:t>primarily focused on the social impairments in neuropsychiatric disorders, using AI-based behavioral analysis, and high density recording aiming to develop treatment</a:t>
            </a:r>
          </a:p>
        </p:txBody>
      </p:sp>
    </p:spTree>
    <p:extLst>
      <p:ext uri="{BB962C8B-B14F-4D97-AF65-F5344CB8AC3E}">
        <p14:creationId xmlns:p14="http://schemas.microsoft.com/office/powerpoint/2010/main" val="2021385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ADC50E-BCD9-A800-5151-060DCD4673B7}"/>
              </a:ext>
            </a:extLst>
          </p:cNvPr>
          <p:cNvSpPr txBox="1"/>
          <p:nvPr/>
        </p:nvSpPr>
        <p:spPr>
          <a:xfrm>
            <a:off x="1039660" y="1716066"/>
            <a:ext cx="7779502" cy="1200329"/>
          </a:xfrm>
          <a:prstGeom prst="rect">
            <a:avLst/>
          </a:prstGeom>
          <a:noFill/>
        </p:spPr>
        <p:txBody>
          <a:bodyPr wrap="none" rtlCol="0">
            <a:spAutoFit/>
          </a:bodyPr>
          <a:lstStyle/>
          <a:p>
            <a:r>
              <a:rPr lang="en-US" dirty="0">
                <a:hlinkClick r:id="rId2"/>
              </a:rPr>
              <a:t>Our Team - Department of Neuroscience and Anatomy - VCU School of Medicine</a:t>
            </a:r>
            <a:r>
              <a:rPr lang="en-US" dirty="0"/>
              <a:t>:</a:t>
            </a:r>
          </a:p>
          <a:p>
            <a:r>
              <a:rPr lang="en-US" dirty="0">
                <a:hlinkClick r:id="rId2"/>
              </a:rPr>
              <a:t>https://anatomy.vcu.edu/about/our-team/</a:t>
            </a:r>
            <a:endParaRPr lang="en-US" dirty="0"/>
          </a:p>
          <a:p>
            <a:endParaRPr lang="en-US" dirty="0"/>
          </a:p>
          <a:p>
            <a:r>
              <a:rPr lang="en-US" dirty="0">
                <a:hlinkClick r:id="rId3"/>
              </a:rPr>
              <a:t>https://medschool.vcu.edu/about/portfolio/details/peknapp/</a:t>
            </a:r>
            <a:endParaRPr lang="en-US" dirty="0"/>
          </a:p>
        </p:txBody>
      </p:sp>
      <p:sp>
        <p:nvSpPr>
          <p:cNvPr id="3" name="TextBox 2">
            <a:extLst>
              <a:ext uri="{FF2B5EF4-FFF2-40B4-BE49-F238E27FC236}">
                <a16:creationId xmlns:a16="http://schemas.microsoft.com/office/drawing/2014/main" id="{E3A5BE78-EB80-6ECF-F6DB-F7345FCFCBB1}"/>
              </a:ext>
            </a:extLst>
          </p:cNvPr>
          <p:cNvSpPr txBox="1"/>
          <p:nvPr/>
        </p:nvSpPr>
        <p:spPr>
          <a:xfrm>
            <a:off x="776614" y="563671"/>
            <a:ext cx="9732723" cy="923330"/>
          </a:xfrm>
          <a:prstGeom prst="rect">
            <a:avLst/>
          </a:prstGeom>
          <a:noFill/>
        </p:spPr>
        <p:txBody>
          <a:bodyPr wrap="square" rtlCol="0">
            <a:spAutoFit/>
          </a:bodyPr>
          <a:lstStyle/>
          <a:p>
            <a:r>
              <a:rPr lang="en-US" dirty="0"/>
              <a:t>Get more information about individual faculty members via the faculty expertise directory.</a:t>
            </a:r>
          </a:p>
          <a:p>
            <a:endParaRPr lang="en-US" dirty="0"/>
          </a:p>
          <a:p>
            <a:r>
              <a:rPr lang="en-US" dirty="0"/>
              <a:t>See departmental link for faculty below, then click on individual faculty member.</a:t>
            </a:r>
          </a:p>
        </p:txBody>
      </p:sp>
    </p:spTree>
    <p:extLst>
      <p:ext uri="{BB962C8B-B14F-4D97-AF65-F5344CB8AC3E}">
        <p14:creationId xmlns:p14="http://schemas.microsoft.com/office/powerpoint/2010/main" val="2182080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408B927-0FBA-4304-AB03-3BE40F40BFCE}"/>
              </a:ext>
            </a:extLst>
          </p:cNvPr>
          <p:cNvSpPr txBox="1">
            <a:spLocks noChangeArrowheads="1"/>
          </p:cNvSpPr>
          <p:nvPr/>
        </p:nvSpPr>
        <p:spPr>
          <a:xfrm>
            <a:off x="653561" y="565365"/>
            <a:ext cx="10884877" cy="5992838"/>
          </a:xfrm>
          <a:prstGeom prst="rect">
            <a:avLst/>
          </a:prstGeom>
        </p:spPr>
        <p:txBody>
          <a:bodyPr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000" dirty="0">
                <a:latin typeface="+mn-lt"/>
              </a:rPr>
              <a:t>This is a research-oriented degree program comprised of graduate course work and supervised research leading to a written Master's thesis and oral defense of the thesis.</a:t>
            </a:r>
          </a:p>
          <a:p>
            <a:pPr>
              <a:defRPr/>
            </a:pPr>
            <a:endParaRPr lang="en-US" sz="2000" dirty="0">
              <a:latin typeface="+mn-lt"/>
            </a:endParaRPr>
          </a:p>
          <a:p>
            <a:pPr>
              <a:defRPr/>
            </a:pPr>
            <a:r>
              <a:rPr lang="en-US" sz="2000" dirty="0">
                <a:solidFill>
                  <a:srgbClr val="C00000"/>
                </a:solidFill>
                <a:latin typeface="+mn-lt"/>
              </a:rPr>
              <a:t>The Master of Science program involves one year of course work (if a grade of B or above is achieved for each required course). If you get a C – you must retake the course or an equivalent.</a:t>
            </a:r>
          </a:p>
          <a:p>
            <a:pPr>
              <a:defRPr/>
            </a:pPr>
            <a:endParaRPr lang="en-US" sz="2000" dirty="0">
              <a:latin typeface="+mn-lt"/>
            </a:endParaRPr>
          </a:p>
          <a:p>
            <a:pPr>
              <a:defRPr/>
            </a:pPr>
            <a:r>
              <a:rPr lang="en-US" sz="2000" dirty="0">
                <a:solidFill>
                  <a:srgbClr val="4909FF"/>
                </a:solidFill>
                <a:latin typeface="+mn-lt"/>
              </a:rPr>
              <a:t>You should start lab rotations and become familiar with techniques needed in the Spring semester of your first year. Find the faculty member with your interests and email them to ask if they are taking on Masters students, and indicate that you would like to rotate in their lab.</a:t>
            </a:r>
          </a:p>
          <a:p>
            <a:pPr>
              <a:defRPr/>
            </a:pPr>
            <a:endParaRPr lang="en-US" sz="2000" dirty="0">
              <a:latin typeface="+mn-lt"/>
            </a:endParaRPr>
          </a:p>
          <a:p>
            <a:pPr>
              <a:defRPr/>
            </a:pPr>
            <a:r>
              <a:rPr lang="en-US" sz="2000" dirty="0">
                <a:solidFill>
                  <a:srgbClr val="00B050"/>
                </a:solidFill>
                <a:latin typeface="+mn-lt"/>
              </a:rPr>
              <a:t>The summer of the first year and the entire second academic year should focus on data collection and ultimately writing the thesis.</a:t>
            </a:r>
          </a:p>
          <a:p>
            <a:pPr>
              <a:defRPr/>
            </a:pPr>
            <a:endParaRPr lang="en-US" sz="2000" dirty="0">
              <a:latin typeface="+mn-lt"/>
            </a:endParaRPr>
          </a:p>
          <a:p>
            <a:pPr>
              <a:defRPr/>
            </a:pPr>
            <a:r>
              <a:rPr lang="en-US" sz="2000" dirty="0">
                <a:solidFill>
                  <a:schemeClr val="accent4">
                    <a:lumMod val="75000"/>
                  </a:schemeClr>
                </a:solidFill>
                <a:latin typeface="+mn-lt"/>
              </a:rPr>
              <a:t>In many cases the research can be completed within the second year.  There are two typical graduation dates, one in May and one in August.  </a:t>
            </a:r>
          </a:p>
          <a:p>
            <a:pPr>
              <a:defRPr/>
            </a:pPr>
            <a:endParaRPr lang="en-US" sz="2000" dirty="0">
              <a:latin typeface="+mn-lt"/>
            </a:endParaRPr>
          </a:p>
          <a:p>
            <a:pPr>
              <a:defRPr/>
            </a:pPr>
            <a:r>
              <a:rPr lang="en-US" sz="2000" dirty="0">
                <a:solidFill>
                  <a:srgbClr val="800080"/>
                </a:solidFill>
                <a:latin typeface="+mn-lt"/>
              </a:rPr>
              <a:t>Once you successfully defend and subsequently correct your thesis and all forms have been submitted, you can leave campus (you don’t need to stay until graduation).</a:t>
            </a:r>
          </a:p>
          <a:p>
            <a:pPr>
              <a:defRPr/>
            </a:pPr>
            <a:endParaRPr lang="en-US" sz="2000" dirty="0">
              <a:latin typeface="+mn-lt"/>
            </a:endParaRPr>
          </a:p>
          <a:p>
            <a:pPr>
              <a:defRPr/>
            </a:pPr>
            <a:endParaRPr lang="en-US" sz="2000" dirty="0">
              <a:latin typeface="+mn-lt"/>
            </a:endParaRPr>
          </a:p>
          <a:p>
            <a:pPr>
              <a:defRPr/>
            </a:pPr>
            <a:r>
              <a:rPr lang="en-US" sz="2000" dirty="0">
                <a:solidFill>
                  <a:schemeClr val="tx1">
                    <a:lumMod val="65000"/>
                    <a:lumOff val="35000"/>
                  </a:schemeClr>
                </a:solidFill>
                <a:latin typeface="+mn-lt"/>
              </a:rPr>
              <a:t>There is no penalty to extend the work into a 3</a:t>
            </a:r>
            <a:r>
              <a:rPr lang="en-US" sz="2000" baseline="30000" dirty="0">
                <a:solidFill>
                  <a:schemeClr val="tx1">
                    <a:lumMod val="65000"/>
                    <a:lumOff val="35000"/>
                  </a:schemeClr>
                </a:solidFill>
                <a:latin typeface="+mn-lt"/>
              </a:rPr>
              <a:t>rd</a:t>
            </a:r>
            <a:r>
              <a:rPr lang="en-US" sz="2000" dirty="0">
                <a:solidFill>
                  <a:schemeClr val="tx1">
                    <a:lumMod val="65000"/>
                    <a:lumOff val="35000"/>
                  </a:schemeClr>
                </a:solidFill>
                <a:latin typeface="+mn-lt"/>
              </a:rPr>
              <a:t> year (or more), however even when the necessary credits have been achieved, you need to pay for 1 credit per semester until you graduate. </a:t>
            </a:r>
            <a:endParaRPr lang="en-US" altLang="en-US" sz="2000" dirty="0">
              <a:solidFill>
                <a:schemeClr val="tx1">
                  <a:lumMod val="65000"/>
                  <a:lumOff val="35000"/>
                </a:schemeClr>
              </a:solidFill>
              <a:effectLst>
                <a:outerShdw blurRad="38100" dist="38100" dir="2700000" algn="tl">
                  <a:srgbClr val="000000">
                    <a:alpha val="43137"/>
                  </a:srgbClr>
                </a:outerShdw>
              </a:effectLst>
              <a:latin typeface="+mn-lt"/>
            </a:endParaRPr>
          </a:p>
        </p:txBody>
      </p:sp>
      <p:sp>
        <p:nvSpPr>
          <p:cNvPr id="3" name="TextBox 2">
            <a:extLst>
              <a:ext uri="{FF2B5EF4-FFF2-40B4-BE49-F238E27FC236}">
                <a16:creationId xmlns:a16="http://schemas.microsoft.com/office/drawing/2014/main" id="{5E82A4D6-9DA8-45A3-9335-6542845A5DFB}"/>
              </a:ext>
            </a:extLst>
          </p:cNvPr>
          <p:cNvSpPr txBox="1"/>
          <p:nvPr/>
        </p:nvSpPr>
        <p:spPr>
          <a:xfrm>
            <a:off x="158619" y="124931"/>
            <a:ext cx="3974969" cy="369332"/>
          </a:xfrm>
          <a:prstGeom prst="rect">
            <a:avLst/>
          </a:prstGeom>
          <a:noFill/>
        </p:spPr>
        <p:txBody>
          <a:bodyPr wrap="square" rtlCol="0">
            <a:spAutoFit/>
          </a:bodyPr>
          <a:lstStyle/>
          <a:p>
            <a:r>
              <a:rPr lang="en-US" i="1" dirty="0">
                <a:solidFill>
                  <a:srgbClr val="8409FF"/>
                </a:solidFill>
              </a:rPr>
              <a:t>General timeline for thesis concentration</a:t>
            </a:r>
          </a:p>
        </p:txBody>
      </p:sp>
    </p:spTree>
    <p:extLst>
      <p:ext uri="{BB962C8B-B14F-4D97-AF65-F5344CB8AC3E}">
        <p14:creationId xmlns:p14="http://schemas.microsoft.com/office/powerpoint/2010/main" val="40597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FB66A-6E6B-4E7F-9677-9413E9F8576D}"/>
              </a:ext>
            </a:extLst>
          </p:cNvPr>
          <p:cNvSpPr>
            <a:spLocks noGrp="1"/>
          </p:cNvSpPr>
          <p:nvPr>
            <p:ph type="title"/>
          </p:nvPr>
        </p:nvSpPr>
        <p:spPr>
          <a:xfrm>
            <a:off x="249115" y="166192"/>
            <a:ext cx="10515600" cy="355844"/>
          </a:xfrm>
        </p:spPr>
        <p:txBody>
          <a:bodyPr>
            <a:normAutofit/>
          </a:bodyPr>
          <a:lstStyle/>
          <a:p>
            <a:r>
              <a:rPr lang="en-US" sz="1800" b="1" i="1" dirty="0">
                <a:solidFill>
                  <a:srgbClr val="CC3399"/>
                </a:solidFill>
              </a:rPr>
              <a:t>Optimal Timeline to complete the </a:t>
            </a:r>
            <a:r>
              <a:rPr lang="en-US" sz="1800" b="1" i="1" u="sng" dirty="0">
                <a:solidFill>
                  <a:srgbClr val="CC3399"/>
                </a:solidFill>
              </a:rPr>
              <a:t>research</a:t>
            </a:r>
            <a:r>
              <a:rPr lang="en-US" sz="1800" b="1" i="1" dirty="0">
                <a:solidFill>
                  <a:srgbClr val="CC3399"/>
                </a:solidFill>
              </a:rPr>
              <a:t> and thesis portion of the work</a:t>
            </a:r>
          </a:p>
        </p:txBody>
      </p:sp>
      <p:sp>
        <p:nvSpPr>
          <p:cNvPr id="3" name="TextBox 2">
            <a:extLst>
              <a:ext uri="{FF2B5EF4-FFF2-40B4-BE49-F238E27FC236}">
                <a16:creationId xmlns:a16="http://schemas.microsoft.com/office/drawing/2014/main" id="{03333C6E-2953-4185-B54D-A75A19A0C3B0}"/>
              </a:ext>
            </a:extLst>
          </p:cNvPr>
          <p:cNvSpPr txBox="1"/>
          <p:nvPr/>
        </p:nvSpPr>
        <p:spPr>
          <a:xfrm>
            <a:off x="249115" y="590338"/>
            <a:ext cx="11693770" cy="6186309"/>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US" dirty="0">
                <a:solidFill>
                  <a:srgbClr val="C00000"/>
                </a:solidFill>
              </a:rPr>
              <a:t>Best to have an advisor and some knowledge of techniques to be used by end of Spring semester of 1</a:t>
            </a:r>
            <a:r>
              <a:rPr lang="en-US" baseline="30000" dirty="0">
                <a:solidFill>
                  <a:srgbClr val="C00000"/>
                </a:solidFill>
              </a:rPr>
              <a:t>st</a:t>
            </a:r>
            <a:r>
              <a:rPr lang="en-US" dirty="0">
                <a:solidFill>
                  <a:srgbClr val="C00000"/>
                </a:solidFill>
              </a:rPr>
              <a:t> year.</a:t>
            </a:r>
          </a:p>
          <a:p>
            <a:pPr marL="285750" indent="-285750">
              <a:spcAft>
                <a:spcPts val="1800"/>
              </a:spcAft>
              <a:buFont typeface="Arial" panose="020B0604020202020204" pitchFamily="34" charset="0"/>
              <a:buChar char="•"/>
            </a:pPr>
            <a:r>
              <a:rPr lang="en-US" dirty="0">
                <a:solidFill>
                  <a:schemeClr val="accent2">
                    <a:lumMod val="75000"/>
                  </a:schemeClr>
                </a:solidFill>
              </a:rPr>
              <a:t>Summer of year 1: June – August – begin collecting data, determine if idea is feasible, read background literature, become independent in the methodologies necessary</a:t>
            </a:r>
          </a:p>
          <a:p>
            <a:pPr marL="285750" indent="-285750">
              <a:spcAft>
                <a:spcPts val="1800"/>
              </a:spcAft>
              <a:buFont typeface="Arial" panose="020B0604020202020204" pitchFamily="34" charset="0"/>
              <a:buChar char="•"/>
            </a:pPr>
            <a:r>
              <a:rPr lang="en-US" dirty="0">
                <a:solidFill>
                  <a:schemeClr val="accent6">
                    <a:lumMod val="75000"/>
                  </a:schemeClr>
                </a:solidFill>
              </a:rPr>
              <a:t>Beginning of 2</a:t>
            </a:r>
            <a:r>
              <a:rPr lang="en-US" baseline="30000" dirty="0">
                <a:solidFill>
                  <a:schemeClr val="accent6">
                    <a:lumMod val="75000"/>
                  </a:schemeClr>
                </a:solidFill>
              </a:rPr>
              <a:t>nd</a:t>
            </a:r>
            <a:r>
              <a:rPr lang="en-US" dirty="0">
                <a:solidFill>
                  <a:schemeClr val="accent6">
                    <a:lumMod val="75000"/>
                  </a:schemeClr>
                </a:solidFill>
              </a:rPr>
              <a:t> year:  September – Establish thesis committee – requires advisor in the </a:t>
            </a:r>
            <a:r>
              <a:rPr lang="en-US" dirty="0" err="1">
                <a:solidFill>
                  <a:schemeClr val="accent6">
                    <a:lumMod val="75000"/>
                  </a:schemeClr>
                </a:solidFill>
              </a:rPr>
              <a:t>A&amp;N</a:t>
            </a:r>
            <a:r>
              <a:rPr lang="en-US" dirty="0">
                <a:solidFill>
                  <a:schemeClr val="accent6">
                    <a:lumMod val="75000"/>
                  </a:schemeClr>
                </a:solidFill>
              </a:rPr>
              <a:t> dept, plus 1 more regular faculty member or affiliate of the </a:t>
            </a:r>
            <a:r>
              <a:rPr lang="en-US" dirty="0" err="1">
                <a:solidFill>
                  <a:schemeClr val="accent6">
                    <a:lumMod val="75000"/>
                  </a:schemeClr>
                </a:solidFill>
              </a:rPr>
              <a:t>A&amp;N</a:t>
            </a:r>
            <a:r>
              <a:rPr lang="en-US" dirty="0">
                <a:solidFill>
                  <a:schemeClr val="accent6">
                    <a:lumMod val="75000"/>
                  </a:schemeClr>
                </a:solidFill>
              </a:rPr>
              <a:t> dept plus 1 outside faculty member.  The outside can be any faculty of any other departments at VCU OR from another university (so a total of 3 faculty members).    To setup the committee – the student goes to GradTrak and picks the members!  There is a button to click if the faculty member you want to use has not previously been on a committee for SOM grad degrees.</a:t>
            </a:r>
          </a:p>
          <a:p>
            <a:pPr marL="285750" indent="-285750">
              <a:spcAft>
                <a:spcPts val="1800"/>
              </a:spcAft>
              <a:buFont typeface="Arial" panose="020B0604020202020204" pitchFamily="34" charset="0"/>
              <a:buChar char="•"/>
            </a:pPr>
            <a:r>
              <a:rPr lang="en-US" dirty="0">
                <a:solidFill>
                  <a:schemeClr val="accent5">
                    <a:lumMod val="75000"/>
                  </a:schemeClr>
                </a:solidFill>
              </a:rPr>
              <a:t>Sept/Oct of 2</a:t>
            </a:r>
            <a:r>
              <a:rPr lang="en-US" baseline="30000" dirty="0">
                <a:solidFill>
                  <a:schemeClr val="accent5">
                    <a:lumMod val="75000"/>
                  </a:schemeClr>
                </a:solidFill>
              </a:rPr>
              <a:t>nd</a:t>
            </a:r>
            <a:r>
              <a:rPr lang="en-US" dirty="0">
                <a:solidFill>
                  <a:schemeClr val="accent5">
                    <a:lumMod val="75000"/>
                  </a:schemeClr>
                </a:solidFill>
              </a:rPr>
              <a:t> year: Have 1</a:t>
            </a:r>
            <a:r>
              <a:rPr lang="en-US" baseline="30000" dirty="0">
                <a:solidFill>
                  <a:schemeClr val="accent5">
                    <a:lumMod val="75000"/>
                  </a:schemeClr>
                </a:solidFill>
              </a:rPr>
              <a:t>st</a:t>
            </a:r>
            <a:r>
              <a:rPr lang="en-US" dirty="0">
                <a:solidFill>
                  <a:schemeClr val="accent5">
                    <a:lumMod val="75000"/>
                  </a:schemeClr>
                </a:solidFill>
              </a:rPr>
              <a:t> committee meeting.  This establishes what the project will be.  Typically a </a:t>
            </a:r>
            <a:r>
              <a:rPr lang="en-US" dirty="0" err="1">
                <a:solidFill>
                  <a:schemeClr val="accent5">
                    <a:lumMod val="75000"/>
                  </a:schemeClr>
                </a:solidFill>
              </a:rPr>
              <a:t>powerpoint</a:t>
            </a:r>
            <a:r>
              <a:rPr lang="en-US" dirty="0">
                <a:solidFill>
                  <a:schemeClr val="accent5">
                    <a:lumMod val="75000"/>
                  </a:schemeClr>
                </a:solidFill>
              </a:rPr>
              <a:t> is shown by the student to indicate student understand the problem, what hypothesis will be tested, and how that testing will occur, and often 1 figure is shown of preliminary data.</a:t>
            </a:r>
          </a:p>
          <a:p>
            <a:pPr marL="285750" indent="-285750">
              <a:spcAft>
                <a:spcPts val="1800"/>
              </a:spcAft>
              <a:buFont typeface="Arial" panose="020B0604020202020204" pitchFamily="34" charset="0"/>
              <a:buChar char="•"/>
            </a:pPr>
            <a:r>
              <a:rPr lang="en-US" dirty="0">
                <a:solidFill>
                  <a:srgbClr val="0909FF"/>
                </a:solidFill>
              </a:rPr>
              <a:t>Sept – March or until work is done- work like crazy.</a:t>
            </a:r>
          </a:p>
          <a:p>
            <a:pPr marL="285750" indent="-285750">
              <a:spcAft>
                <a:spcPts val="1800"/>
              </a:spcAft>
              <a:buFont typeface="Arial" panose="020B0604020202020204" pitchFamily="34" charset="0"/>
              <a:buChar char="•"/>
            </a:pPr>
            <a:r>
              <a:rPr lang="en-US" dirty="0">
                <a:solidFill>
                  <a:srgbClr val="8409FF"/>
                </a:solidFill>
              </a:rPr>
              <a:t>Feb/March – have 2</a:t>
            </a:r>
            <a:r>
              <a:rPr lang="en-US" baseline="30000" dirty="0">
                <a:solidFill>
                  <a:srgbClr val="8409FF"/>
                </a:solidFill>
              </a:rPr>
              <a:t>nd</a:t>
            </a:r>
            <a:r>
              <a:rPr lang="en-US" dirty="0">
                <a:solidFill>
                  <a:srgbClr val="8409FF"/>
                </a:solidFill>
              </a:rPr>
              <a:t> committee meeting (optional) – but if you do this and show your figures – it will make your defense easier.</a:t>
            </a:r>
          </a:p>
          <a:p>
            <a:pPr marL="285750" indent="-285750">
              <a:spcAft>
                <a:spcPts val="1800"/>
              </a:spcAft>
              <a:buFont typeface="Arial" panose="020B0604020202020204" pitchFamily="34" charset="0"/>
              <a:buChar char="•"/>
            </a:pPr>
            <a:r>
              <a:rPr lang="en-US" dirty="0">
                <a:solidFill>
                  <a:srgbClr val="A300D0"/>
                </a:solidFill>
              </a:rPr>
              <a:t>If you want to graduate in early May – you need to defend in April.  If you want to graduate by early August – you can defend as late as late July or as early as early May. You can leave VCU when finalized version of thesis is turned in after a successful defense.</a:t>
            </a:r>
          </a:p>
        </p:txBody>
      </p:sp>
    </p:spTree>
    <p:extLst>
      <p:ext uri="{BB962C8B-B14F-4D97-AF65-F5344CB8AC3E}">
        <p14:creationId xmlns:p14="http://schemas.microsoft.com/office/powerpoint/2010/main" val="2288370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2F477-8897-4026-9D9A-2FA1A7E429D3}"/>
              </a:ext>
            </a:extLst>
          </p:cNvPr>
          <p:cNvSpPr>
            <a:spLocks noGrp="1"/>
          </p:cNvSpPr>
          <p:nvPr>
            <p:ph type="title"/>
          </p:nvPr>
        </p:nvSpPr>
        <p:spPr>
          <a:xfrm>
            <a:off x="426371" y="203588"/>
            <a:ext cx="11342166" cy="518795"/>
          </a:xfrm>
        </p:spPr>
        <p:txBody>
          <a:bodyPr>
            <a:normAutofit/>
          </a:bodyPr>
          <a:lstStyle/>
          <a:p>
            <a:r>
              <a:rPr lang="en-US" sz="2400" dirty="0"/>
              <a:t>Academic Support Services</a:t>
            </a:r>
          </a:p>
        </p:txBody>
      </p:sp>
      <p:sp>
        <p:nvSpPr>
          <p:cNvPr id="3" name="Subtitle 2">
            <a:extLst>
              <a:ext uri="{FF2B5EF4-FFF2-40B4-BE49-F238E27FC236}">
                <a16:creationId xmlns:a16="http://schemas.microsoft.com/office/drawing/2014/main" id="{B348075A-F868-4935-B966-3548CF13277C}"/>
              </a:ext>
            </a:extLst>
          </p:cNvPr>
          <p:cNvSpPr txBox="1">
            <a:spLocks/>
          </p:cNvSpPr>
          <p:nvPr/>
        </p:nvSpPr>
        <p:spPr>
          <a:xfrm>
            <a:off x="980385" y="863213"/>
            <a:ext cx="4953000" cy="2667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800" b="1" dirty="0"/>
              <a:t>Division for Academic Success</a:t>
            </a:r>
          </a:p>
          <a:p>
            <a:r>
              <a:rPr lang="en-US" altLang="en-US" sz="1800" dirty="0" err="1"/>
              <a:t>VMI</a:t>
            </a:r>
            <a:r>
              <a:rPr lang="en-US" altLang="en-US" sz="1800" dirty="0"/>
              <a:t> Building, 2</a:t>
            </a:r>
            <a:r>
              <a:rPr lang="en-US" altLang="en-US" sz="1800" baseline="30000" dirty="0"/>
              <a:t>nd</a:t>
            </a:r>
            <a:r>
              <a:rPr lang="en-US" altLang="en-US" sz="1800" dirty="0"/>
              <a:t> Floor Suite. 231</a:t>
            </a:r>
          </a:p>
          <a:p>
            <a:r>
              <a:rPr lang="en-US" altLang="en-US" sz="1800" dirty="0"/>
              <a:t>(804) 827-2107</a:t>
            </a:r>
          </a:p>
          <a:p>
            <a:r>
              <a:rPr lang="en-US" altLang="en-US" sz="1800" dirty="0"/>
              <a:t>Andrew Anderson, M.S.</a:t>
            </a:r>
          </a:p>
          <a:p>
            <a:r>
              <a:rPr lang="en-US" altLang="en-US" sz="1800" dirty="0">
                <a:hlinkClick r:id="rId2"/>
              </a:rPr>
              <a:t>aanderson42@vcu.edu</a:t>
            </a:r>
            <a:endParaRPr lang="en-US" altLang="en-US" sz="1800" dirty="0"/>
          </a:p>
          <a:p>
            <a:r>
              <a:rPr lang="en-US" altLang="en-US" sz="1800" dirty="0">
                <a:hlinkClick r:id="rId3"/>
              </a:rPr>
              <a:t>http://www.das.vcu.edu/</a:t>
            </a:r>
            <a:endParaRPr lang="en-US" altLang="en-US" sz="1800" dirty="0"/>
          </a:p>
          <a:p>
            <a:r>
              <a:rPr lang="en-US" altLang="en-US" sz="1800" dirty="0">
                <a:solidFill>
                  <a:schemeClr val="bg1"/>
                </a:solidFill>
              </a:rPr>
              <a:t> </a:t>
            </a:r>
          </a:p>
          <a:p>
            <a:endParaRPr lang="en-US" altLang="en-US" sz="1800" dirty="0">
              <a:solidFill>
                <a:schemeClr val="bg1"/>
              </a:solidFill>
            </a:endParaRPr>
          </a:p>
        </p:txBody>
      </p:sp>
      <p:pic>
        <p:nvPicPr>
          <p:cNvPr id="4" name="Picture 2" descr="http://www.maps.vcu.edu/mcv/vmibldg/images/001.jpg">
            <a:extLst>
              <a:ext uri="{FF2B5EF4-FFF2-40B4-BE49-F238E27FC236}">
                <a16:creationId xmlns:a16="http://schemas.microsoft.com/office/drawing/2014/main" id="{EEE10A4B-64C3-4466-BD63-F4B4D3E55C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1697" y="3226575"/>
            <a:ext cx="37973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a:extLst>
              <a:ext uri="{FF2B5EF4-FFF2-40B4-BE49-F238E27FC236}">
                <a16:creationId xmlns:a16="http://schemas.microsoft.com/office/drawing/2014/main" id="{7B20FF36-4E9E-42D5-B8F5-070608FE9830}"/>
              </a:ext>
            </a:extLst>
          </p:cNvPr>
          <p:cNvSpPr txBox="1">
            <a:spLocks noChangeArrowheads="1"/>
          </p:cNvSpPr>
          <p:nvPr/>
        </p:nvSpPr>
        <p:spPr bwMode="auto">
          <a:xfrm>
            <a:off x="584739" y="5805805"/>
            <a:ext cx="60528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1600" b="1" dirty="0">
                <a:latin typeface="Arial" panose="020B0604020202020204" pitchFamily="34" charset="0"/>
              </a:rPr>
              <a:t>Can provide tutors (free of charge) for all graduate level courses and help with developing new learning strategies</a:t>
            </a:r>
            <a:r>
              <a:rPr lang="en-US" altLang="en-US" sz="1600" dirty="0">
                <a:latin typeface="Arial" panose="020B0604020202020204" pitchFamily="34" charset="0"/>
              </a:rPr>
              <a:t>.</a:t>
            </a:r>
          </a:p>
        </p:txBody>
      </p:sp>
      <p:sp>
        <p:nvSpPr>
          <p:cNvPr id="6" name="Content Placeholder 2">
            <a:extLst>
              <a:ext uri="{FF2B5EF4-FFF2-40B4-BE49-F238E27FC236}">
                <a16:creationId xmlns:a16="http://schemas.microsoft.com/office/drawing/2014/main" id="{F4DA638B-C12C-4D15-B572-F0431394DBEA}"/>
              </a:ext>
            </a:extLst>
          </p:cNvPr>
          <p:cNvSpPr txBox="1">
            <a:spLocks/>
          </p:cNvSpPr>
          <p:nvPr/>
        </p:nvSpPr>
        <p:spPr bwMode="auto">
          <a:xfrm>
            <a:off x="7153005" y="3655879"/>
            <a:ext cx="3678266" cy="251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4572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4572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4572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4572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20000"/>
              </a:spcBef>
              <a:buFont typeface="Arial" panose="020B0604020202020204" pitchFamily="34" charset="0"/>
              <a:buNone/>
            </a:pPr>
            <a:r>
              <a:rPr lang="en-US" altLang="en-US" sz="1800" dirty="0"/>
              <a:t>Testing Center</a:t>
            </a:r>
          </a:p>
          <a:p>
            <a:pPr eaLnBrk="1" hangingPunct="1">
              <a:lnSpc>
                <a:spcPct val="100000"/>
              </a:lnSpc>
              <a:spcBef>
                <a:spcPct val="20000"/>
              </a:spcBef>
              <a:buFont typeface="Arial" panose="020B0604020202020204" pitchFamily="34" charset="0"/>
              <a:buNone/>
            </a:pPr>
            <a:r>
              <a:rPr lang="en-US" altLang="en-US" sz="1800" dirty="0"/>
              <a:t>Tutoring Services</a:t>
            </a:r>
          </a:p>
          <a:p>
            <a:pPr eaLnBrk="1" hangingPunct="1">
              <a:lnSpc>
                <a:spcPct val="100000"/>
              </a:lnSpc>
              <a:spcBef>
                <a:spcPct val="20000"/>
              </a:spcBef>
              <a:buFont typeface="Arial" panose="020B0604020202020204" pitchFamily="34" charset="0"/>
              <a:buNone/>
            </a:pPr>
            <a:r>
              <a:rPr lang="en-US" altLang="en-US" sz="1800" dirty="0"/>
              <a:t>Time Management Strategies</a:t>
            </a:r>
          </a:p>
          <a:p>
            <a:pPr eaLnBrk="1" hangingPunct="1">
              <a:lnSpc>
                <a:spcPct val="100000"/>
              </a:lnSpc>
              <a:spcBef>
                <a:spcPct val="20000"/>
              </a:spcBef>
              <a:buFont typeface="Arial" panose="020B0604020202020204" pitchFamily="34" charset="0"/>
              <a:buNone/>
            </a:pPr>
            <a:r>
              <a:rPr lang="en-US" altLang="en-US" sz="1800" dirty="0"/>
              <a:t>Study Strategies </a:t>
            </a:r>
          </a:p>
          <a:p>
            <a:pPr eaLnBrk="1" hangingPunct="1">
              <a:lnSpc>
                <a:spcPct val="100000"/>
              </a:lnSpc>
              <a:spcBef>
                <a:spcPct val="20000"/>
              </a:spcBef>
              <a:buFont typeface="Arial" panose="020B0604020202020204" pitchFamily="34" charset="0"/>
              <a:buNone/>
            </a:pPr>
            <a:r>
              <a:rPr lang="en-US" altLang="en-US" sz="1800" dirty="0"/>
              <a:t>Test Taking Skills</a:t>
            </a:r>
          </a:p>
          <a:p>
            <a:pPr eaLnBrk="1" hangingPunct="1">
              <a:lnSpc>
                <a:spcPct val="100000"/>
              </a:lnSpc>
              <a:spcBef>
                <a:spcPct val="20000"/>
              </a:spcBef>
              <a:buFont typeface="Arial" panose="020B0604020202020204" pitchFamily="34" charset="0"/>
              <a:buNone/>
            </a:pPr>
            <a:r>
              <a:rPr lang="en-US" altLang="en-US" sz="1800" dirty="0"/>
              <a:t>Note Taking Skills</a:t>
            </a:r>
          </a:p>
          <a:p>
            <a:pPr eaLnBrk="1" hangingPunct="1">
              <a:lnSpc>
                <a:spcPct val="100000"/>
              </a:lnSpc>
              <a:spcBef>
                <a:spcPct val="20000"/>
              </a:spcBef>
              <a:buFont typeface="Arial" panose="020B0604020202020204" pitchFamily="34" charset="0"/>
              <a:buNone/>
            </a:pPr>
            <a:r>
              <a:rPr lang="en-US" altLang="en-US" sz="1800" dirty="0"/>
              <a:t>Learning Connections Inventory</a:t>
            </a:r>
            <a:r>
              <a:rPr lang="en-US" altLang="en-US" sz="1800" baseline="30000" dirty="0"/>
              <a:t>©</a:t>
            </a:r>
          </a:p>
        </p:txBody>
      </p:sp>
      <p:pic>
        <p:nvPicPr>
          <p:cNvPr id="7" name="Picture 3">
            <a:extLst>
              <a:ext uri="{FF2B5EF4-FFF2-40B4-BE49-F238E27FC236}">
                <a16:creationId xmlns:a16="http://schemas.microsoft.com/office/drawing/2014/main" id="{D06ED712-223A-476D-8940-286F7050004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68126" y="863213"/>
            <a:ext cx="3248025"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4869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2DE3A-AF4D-4DAB-A291-C6C97F98E810}"/>
              </a:ext>
            </a:extLst>
          </p:cNvPr>
          <p:cNvSpPr>
            <a:spLocks noGrp="1"/>
          </p:cNvSpPr>
          <p:nvPr>
            <p:ph type="title"/>
          </p:nvPr>
        </p:nvSpPr>
        <p:spPr>
          <a:xfrm>
            <a:off x="838200" y="365125"/>
            <a:ext cx="10515600" cy="625475"/>
          </a:xfrm>
        </p:spPr>
        <p:txBody>
          <a:bodyPr>
            <a:normAutofit/>
          </a:bodyPr>
          <a:lstStyle/>
          <a:p>
            <a:r>
              <a:rPr lang="en-US" sz="3200" dirty="0"/>
              <a:t>Important web sites for current students</a:t>
            </a:r>
          </a:p>
        </p:txBody>
      </p:sp>
      <p:sp>
        <p:nvSpPr>
          <p:cNvPr id="3" name="TextBox 2">
            <a:extLst>
              <a:ext uri="{FF2B5EF4-FFF2-40B4-BE49-F238E27FC236}">
                <a16:creationId xmlns:a16="http://schemas.microsoft.com/office/drawing/2014/main" id="{FF3A5D80-C237-4930-9877-4A1692949143}"/>
              </a:ext>
            </a:extLst>
          </p:cNvPr>
          <p:cNvSpPr txBox="1"/>
          <p:nvPr/>
        </p:nvSpPr>
        <p:spPr>
          <a:xfrm>
            <a:off x="604837" y="1199078"/>
            <a:ext cx="9525000" cy="369332"/>
          </a:xfrm>
          <a:prstGeom prst="rect">
            <a:avLst/>
          </a:prstGeom>
          <a:noFill/>
        </p:spPr>
        <p:txBody>
          <a:bodyPr wrap="square" rtlCol="0">
            <a:spAutoFit/>
          </a:bodyPr>
          <a:lstStyle/>
          <a:p>
            <a:r>
              <a:rPr lang="en-US" dirty="0">
                <a:hlinkClick r:id="rId2"/>
              </a:rPr>
              <a:t>GradTrak</a:t>
            </a:r>
            <a:r>
              <a:rPr lang="en-US" dirty="0"/>
              <a:t> – used to set up your committee AND schedule your defense</a:t>
            </a:r>
          </a:p>
        </p:txBody>
      </p:sp>
      <p:sp>
        <p:nvSpPr>
          <p:cNvPr id="4" name="TextBox 3">
            <a:extLst>
              <a:ext uri="{FF2B5EF4-FFF2-40B4-BE49-F238E27FC236}">
                <a16:creationId xmlns:a16="http://schemas.microsoft.com/office/drawing/2014/main" id="{5BB40C5F-34DA-4E04-8410-7B32BA3FABEB}"/>
              </a:ext>
            </a:extLst>
          </p:cNvPr>
          <p:cNvSpPr txBox="1"/>
          <p:nvPr/>
        </p:nvSpPr>
        <p:spPr>
          <a:xfrm>
            <a:off x="604837" y="1776889"/>
            <a:ext cx="8334375" cy="369332"/>
          </a:xfrm>
          <a:prstGeom prst="rect">
            <a:avLst/>
          </a:prstGeom>
          <a:noFill/>
        </p:spPr>
        <p:txBody>
          <a:bodyPr wrap="square" rtlCol="0">
            <a:spAutoFit/>
          </a:bodyPr>
          <a:lstStyle/>
          <a:p>
            <a:r>
              <a:rPr lang="en-US" dirty="0">
                <a:hlinkClick r:id="rId3"/>
              </a:rPr>
              <a:t>DegreeWorks</a:t>
            </a:r>
            <a:r>
              <a:rPr lang="en-US" dirty="0"/>
              <a:t> – used to follow your academic coursework and credits</a:t>
            </a:r>
          </a:p>
        </p:txBody>
      </p:sp>
      <p:sp>
        <p:nvSpPr>
          <p:cNvPr id="5" name="TextBox 4">
            <a:extLst>
              <a:ext uri="{FF2B5EF4-FFF2-40B4-BE49-F238E27FC236}">
                <a16:creationId xmlns:a16="http://schemas.microsoft.com/office/drawing/2014/main" id="{8B1BB683-5634-4F6E-A176-2F558929ACB9}"/>
              </a:ext>
            </a:extLst>
          </p:cNvPr>
          <p:cNvSpPr txBox="1"/>
          <p:nvPr/>
        </p:nvSpPr>
        <p:spPr>
          <a:xfrm>
            <a:off x="604837" y="2334578"/>
            <a:ext cx="9705975" cy="369332"/>
          </a:xfrm>
          <a:prstGeom prst="rect">
            <a:avLst/>
          </a:prstGeom>
          <a:noFill/>
        </p:spPr>
        <p:txBody>
          <a:bodyPr wrap="square" rtlCol="0">
            <a:spAutoFit/>
          </a:bodyPr>
          <a:lstStyle/>
          <a:p>
            <a:r>
              <a:rPr lang="en-US" dirty="0">
                <a:hlinkClick r:id="rId4"/>
              </a:rPr>
              <a:t>Before the Spring semester of the 2</a:t>
            </a:r>
            <a:r>
              <a:rPr lang="en-US" baseline="30000" dirty="0">
                <a:hlinkClick r:id="rId4"/>
              </a:rPr>
              <a:t>nd</a:t>
            </a:r>
            <a:r>
              <a:rPr lang="en-US" dirty="0">
                <a:hlinkClick r:id="rId4"/>
              </a:rPr>
              <a:t> year – you should fill out the Degree Candidacy form (click here)</a:t>
            </a:r>
            <a:endParaRPr lang="en-US" dirty="0"/>
          </a:p>
        </p:txBody>
      </p:sp>
      <p:sp>
        <p:nvSpPr>
          <p:cNvPr id="6" name="TextBox 5">
            <a:extLst>
              <a:ext uri="{FF2B5EF4-FFF2-40B4-BE49-F238E27FC236}">
                <a16:creationId xmlns:a16="http://schemas.microsoft.com/office/drawing/2014/main" id="{AE0D7E2F-D3CB-459A-978E-1BDD09928149}"/>
              </a:ext>
            </a:extLst>
          </p:cNvPr>
          <p:cNvSpPr txBox="1"/>
          <p:nvPr/>
        </p:nvSpPr>
        <p:spPr>
          <a:xfrm>
            <a:off x="604836" y="2996684"/>
            <a:ext cx="9705975" cy="369332"/>
          </a:xfrm>
          <a:prstGeom prst="rect">
            <a:avLst/>
          </a:prstGeom>
          <a:noFill/>
        </p:spPr>
        <p:txBody>
          <a:bodyPr wrap="square" rtlCol="0">
            <a:spAutoFit/>
          </a:bodyPr>
          <a:lstStyle/>
          <a:p>
            <a:r>
              <a:rPr lang="en-US" dirty="0">
                <a:hlinkClick r:id="rId5"/>
              </a:rPr>
              <a:t>Dean’s list of helpful links for graduate students</a:t>
            </a:r>
            <a:endParaRPr lang="en-US" dirty="0"/>
          </a:p>
        </p:txBody>
      </p:sp>
      <p:sp>
        <p:nvSpPr>
          <p:cNvPr id="7" name="TextBox 6">
            <a:extLst>
              <a:ext uri="{FF2B5EF4-FFF2-40B4-BE49-F238E27FC236}">
                <a16:creationId xmlns:a16="http://schemas.microsoft.com/office/drawing/2014/main" id="{37B6D618-B4F3-4C26-B5A4-54ABE14900BB}"/>
              </a:ext>
            </a:extLst>
          </p:cNvPr>
          <p:cNvSpPr txBox="1"/>
          <p:nvPr/>
        </p:nvSpPr>
        <p:spPr>
          <a:xfrm>
            <a:off x="504825" y="3630215"/>
            <a:ext cx="9048750" cy="369332"/>
          </a:xfrm>
          <a:prstGeom prst="rect">
            <a:avLst/>
          </a:prstGeom>
          <a:noFill/>
        </p:spPr>
        <p:txBody>
          <a:bodyPr wrap="square" rtlCol="0">
            <a:spAutoFit/>
          </a:bodyPr>
          <a:lstStyle/>
          <a:p>
            <a:r>
              <a:rPr lang="en-US" i="1" dirty="0">
                <a:solidFill>
                  <a:srgbClr val="C00000"/>
                </a:solidFill>
                <a:hlinkClick r:id="rId6">
                  <a:extLst>
                    <a:ext uri="{A12FA001-AC4F-418D-AE19-62706E023703}">
                      <ahyp:hlinkClr xmlns:ahyp="http://schemas.microsoft.com/office/drawing/2018/hyperlinkcolor" val="tx"/>
                    </a:ext>
                  </a:extLst>
                </a:hlinkClick>
              </a:rPr>
              <a:t>Instructions on changing the number of directed research credits to more than 1</a:t>
            </a:r>
            <a:endParaRPr lang="en-US" i="1" dirty="0">
              <a:solidFill>
                <a:srgbClr val="C00000"/>
              </a:solidFill>
            </a:endParaRPr>
          </a:p>
        </p:txBody>
      </p:sp>
    </p:spTree>
    <p:extLst>
      <p:ext uri="{BB962C8B-B14F-4D97-AF65-F5344CB8AC3E}">
        <p14:creationId xmlns:p14="http://schemas.microsoft.com/office/powerpoint/2010/main" val="2952599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ECE9EC-6B0C-467B-B772-F052290391CE}"/>
              </a:ext>
            </a:extLst>
          </p:cNvPr>
          <p:cNvSpPr txBox="1"/>
          <p:nvPr/>
        </p:nvSpPr>
        <p:spPr>
          <a:xfrm>
            <a:off x="976976" y="1409965"/>
            <a:ext cx="10421815" cy="3724096"/>
          </a:xfrm>
          <a:prstGeom prst="rect">
            <a:avLst/>
          </a:prstGeom>
          <a:noFill/>
        </p:spPr>
        <p:txBody>
          <a:bodyPr wrap="square" rtlCol="0">
            <a:spAutoFit/>
          </a:bodyPr>
          <a:lstStyle/>
          <a:p>
            <a:r>
              <a:rPr lang="en-US" sz="2400" dirty="0">
                <a:solidFill>
                  <a:srgbClr val="540199"/>
                </a:solidFill>
              </a:rPr>
              <a:t>Director of the Masters Program in Anatomy &amp; Neurobiology (MS-ANB):</a:t>
            </a:r>
          </a:p>
          <a:p>
            <a:pPr>
              <a:spcBef>
                <a:spcPts val="1200"/>
              </a:spcBef>
            </a:pPr>
            <a:r>
              <a:rPr lang="en-US" sz="2400" dirty="0">
                <a:solidFill>
                  <a:srgbClr val="540199"/>
                </a:solidFill>
              </a:rPr>
              <a:t>Kimberle M. Jacobs</a:t>
            </a:r>
          </a:p>
          <a:p>
            <a:pPr>
              <a:spcBef>
                <a:spcPts val="600"/>
              </a:spcBef>
            </a:pPr>
            <a:r>
              <a:rPr lang="en-US" sz="2400" dirty="0">
                <a:solidFill>
                  <a:srgbClr val="540199"/>
                </a:solidFill>
                <a:hlinkClick r:id="rId2">
                  <a:extLst>
                    <a:ext uri="{A12FA001-AC4F-418D-AE19-62706E023703}">
                      <ahyp:hlinkClr xmlns:ahyp="http://schemas.microsoft.com/office/drawing/2018/hyperlinkcolor" val="tx"/>
                    </a:ext>
                  </a:extLst>
                </a:hlinkClick>
              </a:rPr>
              <a:t>Kimberle.Jacobs@vcuhealth.org</a:t>
            </a:r>
            <a:endParaRPr lang="en-US" sz="2400" dirty="0">
              <a:solidFill>
                <a:srgbClr val="540199"/>
              </a:solidFill>
            </a:endParaRPr>
          </a:p>
          <a:p>
            <a:r>
              <a:rPr lang="en-US" sz="2400" dirty="0">
                <a:solidFill>
                  <a:srgbClr val="540199"/>
                </a:solidFill>
              </a:rPr>
              <a:t>Cell phone: 804 387-0140</a:t>
            </a:r>
          </a:p>
          <a:p>
            <a:pPr>
              <a:spcBef>
                <a:spcPts val="600"/>
              </a:spcBef>
            </a:pPr>
            <a:r>
              <a:rPr lang="en-US" sz="2400" dirty="0">
                <a:solidFill>
                  <a:srgbClr val="540199"/>
                </a:solidFill>
              </a:rPr>
              <a:t>Office (if you don’t get an answer then call cell): 804 827-2135</a:t>
            </a:r>
          </a:p>
          <a:p>
            <a:r>
              <a:rPr lang="en-US" sz="2400" dirty="0">
                <a:solidFill>
                  <a:srgbClr val="540199"/>
                </a:solidFill>
              </a:rPr>
              <a:t>Office location:  Sanger Hall 12</a:t>
            </a:r>
            <a:r>
              <a:rPr lang="en-US" sz="2400" baseline="30000" dirty="0">
                <a:solidFill>
                  <a:srgbClr val="540199"/>
                </a:solidFill>
              </a:rPr>
              <a:t>th</a:t>
            </a:r>
            <a:r>
              <a:rPr lang="en-US" sz="2400" dirty="0">
                <a:solidFill>
                  <a:srgbClr val="540199"/>
                </a:solidFill>
              </a:rPr>
              <a:t> floor, 12-042A</a:t>
            </a:r>
          </a:p>
          <a:p>
            <a:r>
              <a:rPr lang="en-US" sz="2400" dirty="0">
                <a:solidFill>
                  <a:srgbClr val="540199"/>
                </a:solidFill>
              </a:rPr>
              <a:t>Turn left out of the elevators and follow corridor down and around the corner.</a:t>
            </a:r>
          </a:p>
          <a:p>
            <a:endParaRPr lang="en-US" sz="2400" dirty="0">
              <a:solidFill>
                <a:srgbClr val="540199"/>
              </a:solidFill>
            </a:endParaRPr>
          </a:p>
          <a:p>
            <a:r>
              <a:rPr lang="en-US" sz="2400" dirty="0">
                <a:solidFill>
                  <a:srgbClr val="540199"/>
                </a:solidFill>
              </a:rPr>
              <a:t>If important or urgent, please call my cell phone, otherwise, please email.</a:t>
            </a:r>
          </a:p>
        </p:txBody>
      </p:sp>
      <p:sp>
        <p:nvSpPr>
          <p:cNvPr id="3" name="Title 1">
            <a:extLst>
              <a:ext uri="{FF2B5EF4-FFF2-40B4-BE49-F238E27FC236}">
                <a16:creationId xmlns:a16="http://schemas.microsoft.com/office/drawing/2014/main" id="{2AE5A15D-220B-4467-9C40-193F1CB51876}"/>
              </a:ext>
            </a:extLst>
          </p:cNvPr>
          <p:cNvSpPr txBox="1">
            <a:spLocks/>
          </p:cNvSpPr>
          <p:nvPr/>
        </p:nvSpPr>
        <p:spPr>
          <a:xfrm>
            <a:off x="614743" y="350164"/>
            <a:ext cx="10599097" cy="6423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effectLst>
                  <a:outerShdw blurRad="38100" dist="38100" dir="2700000" algn="tl">
                    <a:srgbClr val="000000">
                      <a:alpha val="43137"/>
                    </a:srgbClr>
                  </a:outerShdw>
                </a:effectLst>
              </a:rPr>
              <a:t>Anatomy and Neurobiology Master’s Program</a:t>
            </a:r>
            <a:endParaRPr lang="en-US" dirty="0"/>
          </a:p>
        </p:txBody>
      </p:sp>
    </p:spTree>
    <p:extLst>
      <p:ext uri="{BB962C8B-B14F-4D97-AF65-F5344CB8AC3E}">
        <p14:creationId xmlns:p14="http://schemas.microsoft.com/office/powerpoint/2010/main" val="1455098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CACEC-0DD8-93AF-026A-BB27C2CBBB89}"/>
              </a:ext>
            </a:extLst>
          </p:cNvPr>
          <p:cNvSpPr txBox="1"/>
          <p:nvPr/>
        </p:nvSpPr>
        <p:spPr>
          <a:xfrm>
            <a:off x="330200" y="609600"/>
            <a:ext cx="11480800" cy="4524315"/>
          </a:xfrm>
          <a:prstGeom prst="rect">
            <a:avLst/>
          </a:prstGeom>
          <a:noFill/>
        </p:spPr>
        <p:txBody>
          <a:bodyPr wrap="square" rtlCol="0">
            <a:spAutoFit/>
          </a:bodyPr>
          <a:lstStyle/>
          <a:p>
            <a:r>
              <a:rPr lang="en-US" sz="3200" b="1" dirty="0">
                <a:solidFill>
                  <a:schemeClr val="accent6">
                    <a:lumMod val="75000"/>
                  </a:schemeClr>
                </a:solidFill>
              </a:rPr>
              <a:t>Go to Graduate Student On-Boarding on the Student Resources web page:</a:t>
            </a:r>
          </a:p>
          <a:p>
            <a:endParaRPr lang="en-US" sz="3200" b="1" dirty="0">
              <a:solidFill>
                <a:schemeClr val="accent6">
                  <a:lumMod val="75000"/>
                </a:schemeClr>
              </a:solidFill>
            </a:endParaRPr>
          </a:p>
          <a:p>
            <a:r>
              <a:rPr lang="en-US" sz="3200" dirty="0">
                <a:hlinkClick r:id="rId2"/>
              </a:rPr>
              <a:t>Student Resources - VCU School of Medicine</a:t>
            </a:r>
            <a:endParaRPr lang="en-US" sz="3200" dirty="0"/>
          </a:p>
          <a:p>
            <a:r>
              <a:rPr lang="en-US" sz="3200" dirty="0">
                <a:hlinkClick r:id="rId2"/>
              </a:rPr>
              <a:t>https://medschool.vcu.edu/education/graduate/current-students/</a:t>
            </a:r>
            <a:endParaRPr lang="en-US" sz="3200" dirty="0"/>
          </a:p>
          <a:p>
            <a:endParaRPr lang="en-US" sz="3200" b="1" dirty="0">
              <a:solidFill>
                <a:schemeClr val="accent6">
                  <a:lumMod val="75000"/>
                </a:schemeClr>
              </a:solidFill>
            </a:endParaRPr>
          </a:p>
          <a:p>
            <a:endParaRPr lang="en-US" sz="3200" b="1" dirty="0">
              <a:solidFill>
                <a:schemeClr val="accent6">
                  <a:lumMod val="75000"/>
                </a:schemeClr>
              </a:solidFill>
            </a:endParaRPr>
          </a:p>
          <a:p>
            <a:r>
              <a:rPr lang="en-US" sz="3200" b="1" dirty="0">
                <a:solidFill>
                  <a:schemeClr val="accent6">
                    <a:lumMod val="75000"/>
                  </a:schemeClr>
                </a:solidFill>
              </a:rPr>
              <a:t>Please do check list!</a:t>
            </a:r>
          </a:p>
          <a:p>
            <a:endParaRPr lang="en-US" sz="3200" b="1" dirty="0">
              <a:solidFill>
                <a:schemeClr val="accent6">
                  <a:lumMod val="75000"/>
                </a:schemeClr>
              </a:solidFill>
            </a:endParaRPr>
          </a:p>
        </p:txBody>
      </p:sp>
    </p:spTree>
    <p:extLst>
      <p:ext uri="{BB962C8B-B14F-4D97-AF65-F5344CB8AC3E}">
        <p14:creationId xmlns:p14="http://schemas.microsoft.com/office/powerpoint/2010/main" val="1445812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DAB8033-E332-C4E0-942F-4E2047010A6C}"/>
              </a:ext>
            </a:extLst>
          </p:cNvPr>
          <p:cNvPicPr>
            <a:picLocks noChangeAspect="1"/>
          </p:cNvPicPr>
          <p:nvPr/>
        </p:nvPicPr>
        <p:blipFill>
          <a:blip r:embed="rId2"/>
          <a:stretch>
            <a:fillRect/>
          </a:stretch>
        </p:blipFill>
        <p:spPr>
          <a:xfrm>
            <a:off x="2371634" y="0"/>
            <a:ext cx="7565962" cy="6858000"/>
          </a:xfrm>
          <a:prstGeom prst="rect">
            <a:avLst/>
          </a:prstGeom>
        </p:spPr>
      </p:pic>
      <p:sp>
        <p:nvSpPr>
          <p:cNvPr id="2" name="Shape 231">
            <a:extLst>
              <a:ext uri="{FF2B5EF4-FFF2-40B4-BE49-F238E27FC236}">
                <a16:creationId xmlns:a16="http://schemas.microsoft.com/office/drawing/2014/main" id="{E4293C89-95F4-4213-B5B8-1E283511E4F0}"/>
              </a:ext>
            </a:extLst>
          </p:cNvPr>
          <p:cNvSpPr txBox="1">
            <a:spLocks noChangeArrowheads="1"/>
          </p:cNvSpPr>
          <p:nvPr/>
        </p:nvSpPr>
        <p:spPr bwMode="auto">
          <a:xfrm>
            <a:off x="0" y="710711"/>
            <a:ext cx="2355545" cy="3873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lnSpc>
                <a:spcPct val="120000"/>
              </a:lnSpc>
              <a:buSzPct val="25000"/>
            </a:pPr>
            <a:r>
              <a:rPr lang="en-US" altLang="en-US" b="1" dirty="0">
                <a:solidFill>
                  <a:srgbClr val="000099"/>
                </a:solidFill>
                <a:cs typeface="Tahoma" panose="020B0604030504040204" pitchFamily="34" charset="0"/>
                <a:sym typeface="Tahoma" panose="020B0604030504040204" pitchFamily="34" charset="0"/>
              </a:rPr>
              <a:t>Most Classes will be in Sanger Hall or in the Molecular Medicine Research Building</a:t>
            </a:r>
          </a:p>
          <a:p>
            <a:pPr algn="ctr">
              <a:lnSpc>
                <a:spcPct val="120000"/>
              </a:lnSpc>
              <a:buSzPct val="25000"/>
            </a:pPr>
            <a:endParaRPr lang="en-US" altLang="en-US" b="1" dirty="0">
              <a:solidFill>
                <a:srgbClr val="000000"/>
              </a:solidFill>
              <a:cs typeface="Tahoma" panose="020B0604030504040204" pitchFamily="34" charset="0"/>
              <a:sym typeface="Tahoma" panose="020B0604030504040204" pitchFamily="34" charset="0"/>
            </a:endParaRPr>
          </a:p>
          <a:p>
            <a:pPr algn="ctr">
              <a:lnSpc>
                <a:spcPct val="120000"/>
              </a:lnSpc>
              <a:buSzPct val="25000"/>
            </a:pPr>
            <a:r>
              <a:rPr lang="en-US" altLang="en-US" b="1" dirty="0">
                <a:solidFill>
                  <a:srgbClr val="C00000"/>
                </a:solidFill>
                <a:cs typeface="Tahoma" panose="020B0604030504040204" pitchFamily="34" charset="0"/>
                <a:sym typeface="Tahoma" panose="020B0604030504040204" pitchFamily="34" charset="0"/>
              </a:rPr>
              <a:t>Student ID Card and Student Health located at the VMI Building</a:t>
            </a:r>
            <a:endParaRPr lang="en-US" altLang="en-US" dirty="0">
              <a:solidFill>
                <a:srgbClr val="C00000"/>
              </a:solidFill>
              <a:cs typeface="Tahoma" panose="020B0604030504040204" pitchFamily="34" charset="0"/>
              <a:sym typeface="Tahoma" panose="020B0604030504040204" pitchFamily="34" charset="0"/>
            </a:endParaRPr>
          </a:p>
        </p:txBody>
      </p:sp>
      <p:sp>
        <p:nvSpPr>
          <p:cNvPr id="4" name="Shape 233">
            <a:extLst>
              <a:ext uri="{FF2B5EF4-FFF2-40B4-BE49-F238E27FC236}">
                <a16:creationId xmlns:a16="http://schemas.microsoft.com/office/drawing/2014/main" id="{F26B0E0E-FFB7-469A-AC57-898FE50F5962}"/>
              </a:ext>
            </a:extLst>
          </p:cNvPr>
          <p:cNvSpPr>
            <a:spLocks noChangeArrowheads="1"/>
          </p:cNvSpPr>
          <p:nvPr/>
        </p:nvSpPr>
        <p:spPr bwMode="auto">
          <a:xfrm>
            <a:off x="6213230" y="5005754"/>
            <a:ext cx="1465385" cy="947981"/>
          </a:xfrm>
          <a:prstGeom prst="ellipse">
            <a:avLst/>
          </a:pr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91425" tIns="45700" rIns="91425" bIns="45700"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endParaRPr lang="en-US" altLang="en-US">
              <a:solidFill>
                <a:srgbClr val="FFFFFF"/>
              </a:solidFill>
              <a:latin typeface="Arial" panose="020B0604020202020204" pitchFamily="34" charset="0"/>
              <a:sym typeface="Arial" panose="020B0604020202020204" pitchFamily="34" charset="0"/>
            </a:endParaRPr>
          </a:p>
        </p:txBody>
      </p:sp>
      <p:sp>
        <p:nvSpPr>
          <p:cNvPr id="5" name="Shape 234">
            <a:extLst>
              <a:ext uri="{FF2B5EF4-FFF2-40B4-BE49-F238E27FC236}">
                <a16:creationId xmlns:a16="http://schemas.microsoft.com/office/drawing/2014/main" id="{1FDA5172-1F21-48A8-A932-A9E23FFBB42A}"/>
              </a:ext>
            </a:extLst>
          </p:cNvPr>
          <p:cNvSpPr>
            <a:spLocks noChangeArrowheads="1"/>
          </p:cNvSpPr>
          <p:nvPr/>
        </p:nvSpPr>
        <p:spPr bwMode="auto">
          <a:xfrm rot="2111534">
            <a:off x="4563636" y="2531451"/>
            <a:ext cx="1215843" cy="1838325"/>
          </a:xfrm>
          <a:prstGeom prst="ellipse">
            <a:avLst/>
          </a:pr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91425" tIns="45700" rIns="91425" bIns="45700"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endParaRPr lang="en-US" altLang="en-US">
              <a:solidFill>
                <a:srgbClr val="FFFFFF"/>
              </a:solidFill>
              <a:latin typeface="Arial" panose="020B0604020202020204" pitchFamily="34" charset="0"/>
              <a:sym typeface="Arial" panose="020B0604020202020204" pitchFamily="34" charset="0"/>
            </a:endParaRPr>
          </a:p>
        </p:txBody>
      </p:sp>
      <p:sp>
        <p:nvSpPr>
          <p:cNvPr id="11" name="Rectangle 10">
            <a:extLst>
              <a:ext uri="{FF2B5EF4-FFF2-40B4-BE49-F238E27FC236}">
                <a16:creationId xmlns:a16="http://schemas.microsoft.com/office/drawing/2014/main" id="{DEAA9BA6-1C9C-70A5-C715-65FF209DD21E}"/>
              </a:ext>
            </a:extLst>
          </p:cNvPr>
          <p:cNvSpPr/>
          <p:nvPr/>
        </p:nvSpPr>
        <p:spPr>
          <a:xfrm>
            <a:off x="4161692" y="1477109"/>
            <a:ext cx="750277" cy="703384"/>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5DAB099-A2DC-504B-0980-A3D1036AB8B9}"/>
              </a:ext>
            </a:extLst>
          </p:cNvPr>
          <p:cNvSpPr txBox="1"/>
          <p:nvPr/>
        </p:nvSpPr>
        <p:spPr>
          <a:xfrm>
            <a:off x="3751386" y="961292"/>
            <a:ext cx="872355" cy="584775"/>
          </a:xfrm>
          <a:prstGeom prst="rect">
            <a:avLst/>
          </a:prstGeom>
          <a:noFill/>
        </p:spPr>
        <p:txBody>
          <a:bodyPr wrap="none" rtlCol="0">
            <a:spAutoFit/>
          </a:bodyPr>
          <a:lstStyle/>
          <a:p>
            <a:r>
              <a:rPr lang="en-US" sz="3200" dirty="0" err="1">
                <a:solidFill>
                  <a:srgbClr val="C00000"/>
                </a:solidFill>
              </a:rPr>
              <a:t>VMI</a:t>
            </a:r>
            <a:endParaRPr lang="en-US" sz="3200" dirty="0">
              <a:solidFill>
                <a:srgbClr val="C00000"/>
              </a:solidFill>
            </a:endParaRPr>
          </a:p>
        </p:txBody>
      </p:sp>
    </p:spTree>
    <p:extLst>
      <p:ext uri="{BB962C8B-B14F-4D97-AF65-F5344CB8AC3E}">
        <p14:creationId xmlns:p14="http://schemas.microsoft.com/office/powerpoint/2010/main" val="516753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75F5B9-7858-3585-5A78-F9F914E5B83C}"/>
              </a:ext>
            </a:extLst>
          </p:cNvPr>
          <p:cNvSpPr txBox="1"/>
          <p:nvPr/>
        </p:nvSpPr>
        <p:spPr>
          <a:xfrm>
            <a:off x="569934" y="551145"/>
            <a:ext cx="10684702" cy="461665"/>
          </a:xfrm>
          <a:prstGeom prst="rect">
            <a:avLst/>
          </a:prstGeom>
          <a:noFill/>
        </p:spPr>
        <p:txBody>
          <a:bodyPr wrap="square" rtlCol="0">
            <a:spAutoFit/>
          </a:bodyPr>
          <a:lstStyle/>
          <a:p>
            <a:r>
              <a:rPr lang="en-US" dirty="0"/>
              <a:t>Name Change!  Our department is now called the </a:t>
            </a:r>
            <a:r>
              <a:rPr lang="en-US" sz="2400" dirty="0">
                <a:solidFill>
                  <a:srgbClr val="D33E11"/>
                </a:solidFill>
              </a:rPr>
              <a:t>Department of Neuroscience and Anatomy</a:t>
            </a:r>
          </a:p>
        </p:txBody>
      </p:sp>
      <p:sp>
        <p:nvSpPr>
          <p:cNvPr id="3" name="TextBox 2">
            <a:extLst>
              <a:ext uri="{FF2B5EF4-FFF2-40B4-BE49-F238E27FC236}">
                <a16:creationId xmlns:a16="http://schemas.microsoft.com/office/drawing/2014/main" id="{CAD720BD-F735-0CB6-F0D7-82B7F357288A}"/>
              </a:ext>
            </a:extLst>
          </p:cNvPr>
          <p:cNvSpPr txBox="1"/>
          <p:nvPr/>
        </p:nvSpPr>
        <p:spPr>
          <a:xfrm>
            <a:off x="963701" y="1082538"/>
            <a:ext cx="9897169" cy="461665"/>
          </a:xfrm>
          <a:prstGeom prst="rect">
            <a:avLst/>
          </a:prstGeom>
          <a:noFill/>
        </p:spPr>
        <p:txBody>
          <a:bodyPr wrap="square" rtlCol="0">
            <a:spAutoFit/>
          </a:bodyPr>
          <a:lstStyle/>
          <a:p>
            <a:r>
              <a:rPr lang="en-US" dirty="0"/>
              <a:t>However the program is still called the</a:t>
            </a:r>
            <a:r>
              <a:rPr lang="en-US" sz="2400" dirty="0">
                <a:solidFill>
                  <a:srgbClr val="0070C0"/>
                </a:solidFill>
              </a:rPr>
              <a:t> </a:t>
            </a:r>
            <a:r>
              <a:rPr lang="en-US" sz="2400" dirty="0">
                <a:solidFill>
                  <a:srgbClr val="8409FF"/>
                </a:solidFill>
              </a:rPr>
              <a:t>Masters in Anatomy &amp; Neurobiology  (MS-</a:t>
            </a:r>
            <a:r>
              <a:rPr lang="en-US" sz="2400" dirty="0" err="1">
                <a:solidFill>
                  <a:srgbClr val="8409FF"/>
                </a:solidFill>
              </a:rPr>
              <a:t>ANB</a:t>
            </a:r>
            <a:r>
              <a:rPr lang="en-US" sz="2400" dirty="0">
                <a:solidFill>
                  <a:srgbClr val="8409FF"/>
                </a:solidFill>
              </a:rPr>
              <a:t>)</a:t>
            </a:r>
          </a:p>
        </p:txBody>
      </p:sp>
      <p:sp>
        <p:nvSpPr>
          <p:cNvPr id="4" name="Rectangle 3">
            <a:extLst>
              <a:ext uri="{FF2B5EF4-FFF2-40B4-BE49-F238E27FC236}">
                <a16:creationId xmlns:a16="http://schemas.microsoft.com/office/drawing/2014/main" id="{EEA8067B-2272-069A-6965-8A89AC667FC6}"/>
              </a:ext>
            </a:extLst>
          </p:cNvPr>
          <p:cNvSpPr/>
          <p:nvPr/>
        </p:nvSpPr>
        <p:spPr>
          <a:xfrm>
            <a:off x="856989" y="2553383"/>
            <a:ext cx="4634630" cy="1947957"/>
          </a:xfrm>
          <a:prstGeom prst="rect">
            <a:avLst/>
          </a:prstGeom>
          <a:solidFill>
            <a:srgbClr val="0909FF"/>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Thesis required</a:t>
            </a:r>
          </a:p>
          <a:p>
            <a:pPr algn="ctr"/>
            <a:r>
              <a:rPr lang="en-US" dirty="0"/>
              <a:t>2 semesters in year 1 that focus on coursework.</a:t>
            </a:r>
          </a:p>
          <a:p>
            <a:pPr algn="ctr"/>
            <a:r>
              <a:rPr lang="en-US" dirty="0"/>
              <a:t>Summer and second year that focus on </a:t>
            </a:r>
            <a:r>
              <a:rPr lang="en-US" u="sng" dirty="0"/>
              <a:t>research</a:t>
            </a:r>
          </a:p>
        </p:txBody>
      </p:sp>
      <p:sp>
        <p:nvSpPr>
          <p:cNvPr id="5" name="TextBox 4">
            <a:extLst>
              <a:ext uri="{FF2B5EF4-FFF2-40B4-BE49-F238E27FC236}">
                <a16:creationId xmlns:a16="http://schemas.microsoft.com/office/drawing/2014/main" id="{DB67773C-41EC-3FB2-F707-8E917B3D95E7}"/>
              </a:ext>
            </a:extLst>
          </p:cNvPr>
          <p:cNvSpPr txBox="1"/>
          <p:nvPr/>
        </p:nvSpPr>
        <p:spPr>
          <a:xfrm>
            <a:off x="1887413" y="2657927"/>
            <a:ext cx="2543907" cy="369332"/>
          </a:xfrm>
          <a:prstGeom prst="rect">
            <a:avLst/>
          </a:prstGeom>
          <a:noFill/>
        </p:spPr>
        <p:txBody>
          <a:bodyPr wrap="square" rtlCol="0">
            <a:spAutoFit/>
          </a:bodyPr>
          <a:lstStyle/>
          <a:p>
            <a:r>
              <a:rPr lang="en-US" dirty="0">
                <a:solidFill>
                  <a:schemeClr val="bg1"/>
                </a:solidFill>
              </a:rPr>
              <a:t>Research Concentration</a:t>
            </a:r>
          </a:p>
        </p:txBody>
      </p:sp>
      <p:sp>
        <p:nvSpPr>
          <p:cNvPr id="6" name="Rectangle 5">
            <a:extLst>
              <a:ext uri="{FF2B5EF4-FFF2-40B4-BE49-F238E27FC236}">
                <a16:creationId xmlns:a16="http://schemas.microsoft.com/office/drawing/2014/main" id="{58F7BA8E-1F26-352A-232F-4328850A6B8E}"/>
              </a:ext>
            </a:extLst>
          </p:cNvPr>
          <p:cNvSpPr/>
          <p:nvPr/>
        </p:nvSpPr>
        <p:spPr>
          <a:xfrm>
            <a:off x="6332951" y="2553384"/>
            <a:ext cx="4634630" cy="1948278"/>
          </a:xfrm>
          <a:prstGeom prst="rect">
            <a:avLst/>
          </a:prstGeom>
          <a:solidFill>
            <a:schemeClr val="accent4">
              <a:lumMod val="40000"/>
              <a:lumOff val="6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909FF"/>
                </a:solidFill>
              </a:rPr>
              <a:t>Non-thesis concentration that focuses on training students to be Anatomy &amp; Neurobiology Educators</a:t>
            </a:r>
          </a:p>
        </p:txBody>
      </p:sp>
      <p:sp>
        <p:nvSpPr>
          <p:cNvPr id="7" name="TextBox 6">
            <a:extLst>
              <a:ext uri="{FF2B5EF4-FFF2-40B4-BE49-F238E27FC236}">
                <a16:creationId xmlns:a16="http://schemas.microsoft.com/office/drawing/2014/main" id="{9E29837B-E12D-DA89-6B9D-7AA25781886C}"/>
              </a:ext>
            </a:extLst>
          </p:cNvPr>
          <p:cNvSpPr txBox="1"/>
          <p:nvPr/>
        </p:nvSpPr>
        <p:spPr>
          <a:xfrm>
            <a:off x="6990406" y="2657927"/>
            <a:ext cx="3388235" cy="369332"/>
          </a:xfrm>
          <a:prstGeom prst="rect">
            <a:avLst/>
          </a:prstGeom>
          <a:noFill/>
        </p:spPr>
        <p:txBody>
          <a:bodyPr wrap="none" rtlCol="0">
            <a:spAutoFit/>
          </a:bodyPr>
          <a:lstStyle/>
          <a:p>
            <a:r>
              <a:rPr lang="en-US" dirty="0">
                <a:solidFill>
                  <a:srgbClr val="0909FF"/>
                </a:solidFill>
              </a:rPr>
              <a:t>Anatomical Science Concentration</a:t>
            </a:r>
          </a:p>
        </p:txBody>
      </p:sp>
      <p:sp>
        <p:nvSpPr>
          <p:cNvPr id="10" name="TextBox 9">
            <a:extLst>
              <a:ext uri="{FF2B5EF4-FFF2-40B4-BE49-F238E27FC236}">
                <a16:creationId xmlns:a16="http://schemas.microsoft.com/office/drawing/2014/main" id="{65C7D6FA-672D-C23E-2F9B-AD07B5C541AE}"/>
              </a:ext>
            </a:extLst>
          </p:cNvPr>
          <p:cNvSpPr txBox="1"/>
          <p:nvPr/>
        </p:nvSpPr>
        <p:spPr>
          <a:xfrm>
            <a:off x="5061187" y="1652953"/>
            <a:ext cx="1702197" cy="646331"/>
          </a:xfrm>
          <a:prstGeom prst="rect">
            <a:avLst/>
          </a:prstGeom>
          <a:noFill/>
        </p:spPr>
        <p:txBody>
          <a:bodyPr wrap="none" rtlCol="0">
            <a:spAutoFit/>
          </a:bodyPr>
          <a:lstStyle/>
          <a:p>
            <a:r>
              <a:rPr lang="en-US" sz="3600" b="1" dirty="0"/>
              <a:t>2 Paths:</a:t>
            </a:r>
          </a:p>
        </p:txBody>
      </p:sp>
    </p:spTree>
    <p:extLst>
      <p:ext uri="{BB962C8B-B14F-4D97-AF65-F5344CB8AC3E}">
        <p14:creationId xmlns:p14="http://schemas.microsoft.com/office/powerpoint/2010/main" val="1963899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383BB-7E84-43B0-8D0B-F14488B896C4}"/>
              </a:ext>
            </a:extLst>
          </p:cNvPr>
          <p:cNvSpPr>
            <a:spLocks noGrp="1"/>
          </p:cNvSpPr>
          <p:nvPr>
            <p:ph type="title"/>
          </p:nvPr>
        </p:nvSpPr>
        <p:spPr>
          <a:xfrm>
            <a:off x="596900" y="206588"/>
            <a:ext cx="10515600" cy="387043"/>
          </a:xfrm>
        </p:spPr>
        <p:txBody>
          <a:bodyPr>
            <a:normAutofit fontScale="90000"/>
          </a:bodyPr>
          <a:lstStyle/>
          <a:p>
            <a:r>
              <a:rPr lang="en-US" sz="1800" dirty="0">
                <a:latin typeface="+mn-lt"/>
              </a:rPr>
              <a:t>Research Concentration Required Courses   </a:t>
            </a:r>
            <a:br>
              <a:rPr lang="en-US" sz="1800" dirty="0">
                <a:latin typeface="+mn-lt"/>
              </a:rPr>
            </a:br>
            <a:r>
              <a:rPr lang="en-US" sz="1300" i="1" dirty="0">
                <a:latin typeface="+mn-lt"/>
              </a:rPr>
              <a:t>**Note if you graduated from VCU certificate program we will transfer credits to meet the course requirements</a:t>
            </a:r>
          </a:p>
        </p:txBody>
      </p:sp>
      <p:sp>
        <p:nvSpPr>
          <p:cNvPr id="3" name="TextBox 2">
            <a:extLst>
              <a:ext uri="{FF2B5EF4-FFF2-40B4-BE49-F238E27FC236}">
                <a16:creationId xmlns:a16="http://schemas.microsoft.com/office/drawing/2014/main" id="{64CC8E1B-671B-41D3-9664-3292D85FAF51}"/>
              </a:ext>
            </a:extLst>
          </p:cNvPr>
          <p:cNvSpPr txBox="1"/>
          <p:nvPr/>
        </p:nvSpPr>
        <p:spPr>
          <a:xfrm>
            <a:off x="4896929" y="4221992"/>
            <a:ext cx="6446904" cy="1554272"/>
          </a:xfrm>
          <a:prstGeom prst="rect">
            <a:avLst/>
          </a:prstGeom>
          <a:noFill/>
        </p:spPr>
        <p:txBody>
          <a:bodyPr wrap="square" rtlCol="0">
            <a:spAutoFit/>
          </a:bodyPr>
          <a:lstStyle/>
          <a:p>
            <a:pPr>
              <a:spcAft>
                <a:spcPts val="600"/>
              </a:spcAft>
            </a:pPr>
            <a:r>
              <a:rPr lang="en-US" u="sng" dirty="0">
                <a:solidFill>
                  <a:srgbClr val="660066"/>
                </a:solidFill>
              </a:rPr>
              <a:t>Year 2 Fall semester:</a:t>
            </a:r>
          </a:p>
          <a:p>
            <a:pPr eaLnBrk="1" hangingPunct="1"/>
            <a:r>
              <a:rPr lang="en-US" altLang="en-US" sz="1800" dirty="0">
                <a:solidFill>
                  <a:srgbClr val="800080"/>
                </a:solidFill>
              </a:rPr>
              <a:t>Scientific Integrity  (</a:t>
            </a:r>
            <a:r>
              <a:rPr lang="en-US" altLang="en-US" sz="1800" dirty="0" err="1">
                <a:solidFill>
                  <a:srgbClr val="800080"/>
                </a:solidFill>
              </a:rPr>
              <a:t>OVPR</a:t>
            </a:r>
            <a:r>
              <a:rPr lang="en-US" altLang="en-US" sz="1800" dirty="0">
                <a:solidFill>
                  <a:srgbClr val="800080"/>
                </a:solidFill>
              </a:rPr>
              <a:t> 601) 1 credit</a:t>
            </a:r>
          </a:p>
          <a:p>
            <a:pPr eaLnBrk="1" hangingPunct="1"/>
            <a:r>
              <a:rPr lang="en-US" altLang="en-US" sz="1800" dirty="0">
                <a:solidFill>
                  <a:srgbClr val="800080"/>
                </a:solidFill>
              </a:rPr>
              <a:t>Laboratory Safety  (IBMS 600) 1 credit</a:t>
            </a:r>
          </a:p>
          <a:p>
            <a:pPr eaLnBrk="1" hangingPunct="1"/>
            <a:r>
              <a:rPr lang="en-US" altLang="en-US" sz="1800" dirty="0">
                <a:solidFill>
                  <a:srgbClr val="800080"/>
                </a:solidFill>
              </a:rPr>
              <a:t>Faculty Research Seminar  (</a:t>
            </a:r>
            <a:r>
              <a:rPr lang="en-US" altLang="en-US" sz="1800" dirty="0" err="1">
                <a:solidFill>
                  <a:srgbClr val="800080"/>
                </a:solidFill>
              </a:rPr>
              <a:t>ANAT</a:t>
            </a:r>
            <a:r>
              <a:rPr lang="en-US" altLang="en-US" sz="1800" dirty="0">
                <a:solidFill>
                  <a:srgbClr val="800080"/>
                </a:solidFill>
              </a:rPr>
              <a:t> 690) 1 credit</a:t>
            </a:r>
          </a:p>
          <a:p>
            <a:pPr eaLnBrk="1" hangingPunct="1"/>
            <a:r>
              <a:rPr lang="en-US" altLang="en-US" dirty="0">
                <a:solidFill>
                  <a:srgbClr val="800080"/>
                </a:solidFill>
              </a:rPr>
              <a:t>Directed Research  (ANAT697) </a:t>
            </a:r>
            <a:r>
              <a:rPr lang="en-US" altLang="en-US" b="1" u="sng" dirty="0">
                <a:solidFill>
                  <a:srgbClr val="800080"/>
                </a:solidFill>
              </a:rPr>
              <a:t>5 credits</a:t>
            </a:r>
            <a:endParaRPr lang="en-US" altLang="en-US" sz="1800" b="1" u="sng" dirty="0">
              <a:solidFill>
                <a:srgbClr val="800080"/>
              </a:solidFill>
            </a:endParaRPr>
          </a:p>
        </p:txBody>
      </p:sp>
      <p:sp>
        <p:nvSpPr>
          <p:cNvPr id="4" name="TextBox 3">
            <a:extLst>
              <a:ext uri="{FF2B5EF4-FFF2-40B4-BE49-F238E27FC236}">
                <a16:creationId xmlns:a16="http://schemas.microsoft.com/office/drawing/2014/main" id="{7857142B-0397-4064-A317-01C336ED3953}"/>
              </a:ext>
            </a:extLst>
          </p:cNvPr>
          <p:cNvSpPr txBox="1"/>
          <p:nvPr/>
        </p:nvSpPr>
        <p:spPr>
          <a:xfrm>
            <a:off x="4896929" y="1977294"/>
            <a:ext cx="6446904" cy="1554272"/>
          </a:xfrm>
          <a:prstGeom prst="rect">
            <a:avLst/>
          </a:prstGeom>
          <a:noFill/>
        </p:spPr>
        <p:txBody>
          <a:bodyPr wrap="square" rtlCol="0">
            <a:spAutoFit/>
          </a:bodyPr>
          <a:lstStyle/>
          <a:p>
            <a:pPr>
              <a:spcAft>
                <a:spcPts val="600"/>
              </a:spcAft>
            </a:pPr>
            <a:r>
              <a:rPr lang="en-US" u="sng" dirty="0">
                <a:solidFill>
                  <a:schemeClr val="accent5">
                    <a:lumMod val="50000"/>
                  </a:schemeClr>
                </a:solidFill>
              </a:rPr>
              <a:t>Year 1 Spring semester:</a:t>
            </a:r>
          </a:p>
          <a:p>
            <a:pPr eaLnBrk="1" hangingPunct="1"/>
            <a:r>
              <a:rPr lang="en-US" altLang="en-US" sz="1800" dirty="0">
                <a:solidFill>
                  <a:schemeClr val="accent5">
                    <a:lumMod val="75000"/>
                  </a:schemeClr>
                </a:solidFill>
              </a:rPr>
              <a:t>Biochemistry, Cell and Molecular Biology  (</a:t>
            </a:r>
            <a:r>
              <a:rPr lang="en-US" altLang="en-US" sz="1800" dirty="0" err="1">
                <a:solidFill>
                  <a:schemeClr val="accent5">
                    <a:lumMod val="75000"/>
                  </a:schemeClr>
                </a:solidFill>
              </a:rPr>
              <a:t>BIOC</a:t>
            </a:r>
            <a:r>
              <a:rPr lang="en-US" altLang="en-US" sz="1800" dirty="0">
                <a:solidFill>
                  <a:schemeClr val="accent5">
                    <a:lumMod val="75000"/>
                  </a:schemeClr>
                </a:solidFill>
              </a:rPr>
              <a:t> 504) 5 credits</a:t>
            </a:r>
          </a:p>
          <a:p>
            <a:pPr eaLnBrk="1" hangingPunct="1"/>
            <a:r>
              <a:rPr lang="en-US" altLang="en-US" dirty="0">
                <a:solidFill>
                  <a:schemeClr val="accent5">
                    <a:lumMod val="75000"/>
                  </a:schemeClr>
                </a:solidFill>
              </a:rPr>
              <a:t>Systems </a:t>
            </a:r>
            <a:r>
              <a:rPr lang="en-US" altLang="en-US" sz="1800" dirty="0">
                <a:solidFill>
                  <a:schemeClr val="accent5">
                    <a:lumMod val="75000"/>
                  </a:schemeClr>
                </a:solidFill>
              </a:rPr>
              <a:t>Neuroscience  (</a:t>
            </a:r>
            <a:r>
              <a:rPr lang="en-US" altLang="en-US" sz="1800" dirty="0" err="1">
                <a:solidFill>
                  <a:schemeClr val="accent5">
                    <a:lumMod val="75000"/>
                  </a:schemeClr>
                </a:solidFill>
              </a:rPr>
              <a:t>ANAT</a:t>
            </a:r>
            <a:r>
              <a:rPr lang="en-US" altLang="en-US" sz="1800" dirty="0">
                <a:solidFill>
                  <a:schemeClr val="accent5">
                    <a:lumMod val="75000"/>
                  </a:schemeClr>
                </a:solidFill>
              </a:rPr>
              <a:t> 610) 4 credits</a:t>
            </a:r>
          </a:p>
          <a:p>
            <a:pPr eaLnBrk="1" hangingPunct="1"/>
            <a:r>
              <a:rPr lang="en-US" altLang="en-US" sz="1800" dirty="0">
                <a:solidFill>
                  <a:schemeClr val="accent5">
                    <a:lumMod val="75000"/>
                  </a:schemeClr>
                </a:solidFill>
              </a:rPr>
              <a:t>Faculty Research Seminar  (</a:t>
            </a:r>
            <a:r>
              <a:rPr lang="en-US" altLang="en-US" sz="1800" dirty="0" err="1">
                <a:solidFill>
                  <a:schemeClr val="accent5">
                    <a:lumMod val="75000"/>
                  </a:schemeClr>
                </a:solidFill>
              </a:rPr>
              <a:t>ANAT</a:t>
            </a:r>
            <a:r>
              <a:rPr lang="en-US" altLang="en-US" sz="1800" dirty="0">
                <a:solidFill>
                  <a:schemeClr val="accent5">
                    <a:lumMod val="75000"/>
                  </a:schemeClr>
                </a:solidFill>
              </a:rPr>
              <a:t> 690) 1 credit</a:t>
            </a:r>
          </a:p>
          <a:p>
            <a:pPr eaLnBrk="1" hangingPunct="1"/>
            <a:r>
              <a:rPr lang="en-US" altLang="en-US" sz="1800" dirty="0">
                <a:solidFill>
                  <a:schemeClr val="accent5">
                    <a:lumMod val="75000"/>
                  </a:schemeClr>
                </a:solidFill>
              </a:rPr>
              <a:t>Directed Research  (</a:t>
            </a:r>
            <a:r>
              <a:rPr lang="en-US" altLang="en-US" sz="1800" dirty="0" err="1">
                <a:solidFill>
                  <a:schemeClr val="accent5">
                    <a:lumMod val="75000"/>
                  </a:schemeClr>
                </a:solidFill>
              </a:rPr>
              <a:t>ANAT</a:t>
            </a:r>
            <a:r>
              <a:rPr lang="en-US" altLang="en-US" sz="1800" dirty="0">
                <a:solidFill>
                  <a:schemeClr val="accent5">
                    <a:lumMod val="75000"/>
                  </a:schemeClr>
                </a:solidFill>
              </a:rPr>
              <a:t> 697) 1 credit</a:t>
            </a:r>
            <a:endParaRPr lang="en-US" dirty="0">
              <a:solidFill>
                <a:schemeClr val="accent5">
                  <a:lumMod val="75000"/>
                </a:schemeClr>
              </a:solidFill>
            </a:endParaRPr>
          </a:p>
        </p:txBody>
      </p:sp>
      <p:sp>
        <p:nvSpPr>
          <p:cNvPr id="5" name="TextBox 4">
            <a:extLst>
              <a:ext uri="{FF2B5EF4-FFF2-40B4-BE49-F238E27FC236}">
                <a16:creationId xmlns:a16="http://schemas.microsoft.com/office/drawing/2014/main" id="{FB7D11A2-45A0-4FFF-B3BE-56D8F38C2BE1}"/>
              </a:ext>
            </a:extLst>
          </p:cNvPr>
          <p:cNvSpPr txBox="1"/>
          <p:nvPr/>
        </p:nvSpPr>
        <p:spPr>
          <a:xfrm>
            <a:off x="4896929" y="3531566"/>
            <a:ext cx="6446904" cy="723275"/>
          </a:xfrm>
          <a:prstGeom prst="rect">
            <a:avLst/>
          </a:prstGeom>
          <a:noFill/>
        </p:spPr>
        <p:txBody>
          <a:bodyPr wrap="square" rtlCol="0">
            <a:spAutoFit/>
          </a:bodyPr>
          <a:lstStyle/>
          <a:p>
            <a:pPr>
              <a:spcAft>
                <a:spcPts val="600"/>
              </a:spcAft>
            </a:pPr>
            <a:r>
              <a:rPr lang="en-US" u="sng" dirty="0">
                <a:solidFill>
                  <a:schemeClr val="accent2">
                    <a:lumMod val="50000"/>
                  </a:schemeClr>
                </a:solidFill>
              </a:rPr>
              <a:t>Year 1 SUMMER semester:</a:t>
            </a:r>
          </a:p>
          <a:p>
            <a:pPr eaLnBrk="1" hangingPunct="1"/>
            <a:r>
              <a:rPr lang="en-US" altLang="en-US" sz="1800" dirty="0">
                <a:solidFill>
                  <a:schemeClr val="accent2">
                    <a:lumMod val="75000"/>
                  </a:schemeClr>
                </a:solidFill>
              </a:rPr>
              <a:t>Directed Research  (</a:t>
            </a:r>
            <a:r>
              <a:rPr lang="en-US" altLang="en-US" sz="1800" dirty="0" err="1">
                <a:solidFill>
                  <a:schemeClr val="accent2">
                    <a:lumMod val="75000"/>
                  </a:schemeClr>
                </a:solidFill>
              </a:rPr>
              <a:t>ANAT</a:t>
            </a:r>
            <a:r>
              <a:rPr lang="en-US" altLang="en-US" sz="1800" dirty="0">
                <a:solidFill>
                  <a:schemeClr val="accent2">
                    <a:lumMod val="75000"/>
                  </a:schemeClr>
                </a:solidFill>
              </a:rPr>
              <a:t> 697) 1 credit</a:t>
            </a:r>
            <a:endParaRPr lang="en-US" dirty="0">
              <a:solidFill>
                <a:schemeClr val="accent2">
                  <a:lumMod val="75000"/>
                </a:schemeClr>
              </a:solidFill>
            </a:endParaRPr>
          </a:p>
        </p:txBody>
      </p:sp>
      <p:sp>
        <p:nvSpPr>
          <p:cNvPr id="6" name="TextBox 5">
            <a:extLst>
              <a:ext uri="{FF2B5EF4-FFF2-40B4-BE49-F238E27FC236}">
                <a16:creationId xmlns:a16="http://schemas.microsoft.com/office/drawing/2014/main" id="{7229898F-299B-480A-93BD-583F2DD5C139}"/>
              </a:ext>
            </a:extLst>
          </p:cNvPr>
          <p:cNvSpPr txBox="1"/>
          <p:nvPr/>
        </p:nvSpPr>
        <p:spPr>
          <a:xfrm>
            <a:off x="4896929" y="630772"/>
            <a:ext cx="6446904" cy="1277273"/>
          </a:xfrm>
          <a:prstGeom prst="rect">
            <a:avLst/>
          </a:prstGeom>
          <a:noFill/>
        </p:spPr>
        <p:txBody>
          <a:bodyPr wrap="square" rtlCol="0">
            <a:spAutoFit/>
          </a:bodyPr>
          <a:lstStyle/>
          <a:p>
            <a:pPr>
              <a:spcAft>
                <a:spcPts val="600"/>
              </a:spcAft>
            </a:pPr>
            <a:r>
              <a:rPr lang="en-US" u="sng" dirty="0">
                <a:solidFill>
                  <a:schemeClr val="accent6">
                    <a:lumMod val="50000"/>
                  </a:schemeClr>
                </a:solidFill>
              </a:rPr>
              <a:t>Year 1 Fall semester:</a:t>
            </a:r>
          </a:p>
          <a:p>
            <a:pPr eaLnBrk="1" hangingPunct="1"/>
            <a:r>
              <a:rPr lang="en-US" altLang="en-US" sz="1800" dirty="0">
                <a:solidFill>
                  <a:schemeClr val="accent6">
                    <a:lumMod val="75000"/>
                  </a:schemeClr>
                </a:solidFill>
              </a:rPr>
              <a:t>Biochemistry, Cell and Molecular Biology  (</a:t>
            </a:r>
            <a:r>
              <a:rPr lang="en-US" altLang="en-US" sz="1800" dirty="0" err="1">
                <a:solidFill>
                  <a:schemeClr val="accent6">
                    <a:lumMod val="75000"/>
                  </a:schemeClr>
                </a:solidFill>
              </a:rPr>
              <a:t>BIOC</a:t>
            </a:r>
            <a:r>
              <a:rPr lang="en-US" altLang="en-US" sz="1800" dirty="0">
                <a:solidFill>
                  <a:schemeClr val="accent6">
                    <a:lumMod val="75000"/>
                  </a:schemeClr>
                </a:solidFill>
              </a:rPr>
              <a:t> 503) 5 credits</a:t>
            </a:r>
          </a:p>
          <a:p>
            <a:pPr eaLnBrk="1" hangingPunct="1"/>
            <a:r>
              <a:rPr lang="en-US" altLang="en-US" sz="1800" dirty="0">
                <a:solidFill>
                  <a:schemeClr val="accent6">
                    <a:lumMod val="75000"/>
                  </a:schemeClr>
                </a:solidFill>
              </a:rPr>
              <a:t>Cellular and Molecular Neuroscience  (</a:t>
            </a:r>
            <a:r>
              <a:rPr lang="en-US" altLang="en-US" sz="1800" dirty="0" err="1">
                <a:solidFill>
                  <a:schemeClr val="accent6">
                    <a:lumMod val="75000"/>
                  </a:schemeClr>
                </a:solidFill>
              </a:rPr>
              <a:t>NEUS</a:t>
            </a:r>
            <a:r>
              <a:rPr lang="en-US" altLang="en-US" sz="1800" dirty="0">
                <a:solidFill>
                  <a:schemeClr val="accent6">
                    <a:lumMod val="75000"/>
                  </a:schemeClr>
                </a:solidFill>
              </a:rPr>
              <a:t> 609) 4 credits</a:t>
            </a:r>
          </a:p>
          <a:p>
            <a:pPr eaLnBrk="1" hangingPunct="1"/>
            <a:r>
              <a:rPr lang="en-US" altLang="en-US" sz="1800" dirty="0">
                <a:solidFill>
                  <a:schemeClr val="accent6">
                    <a:lumMod val="75000"/>
                  </a:schemeClr>
                </a:solidFill>
              </a:rPr>
              <a:t>Faculty Research Seminar  (</a:t>
            </a:r>
            <a:r>
              <a:rPr lang="en-US" altLang="en-US" sz="1800" dirty="0" err="1">
                <a:solidFill>
                  <a:schemeClr val="accent6">
                    <a:lumMod val="75000"/>
                  </a:schemeClr>
                </a:solidFill>
              </a:rPr>
              <a:t>ANAT</a:t>
            </a:r>
            <a:r>
              <a:rPr lang="en-US" altLang="en-US" sz="1800" dirty="0">
                <a:solidFill>
                  <a:schemeClr val="accent6">
                    <a:lumMod val="75000"/>
                  </a:schemeClr>
                </a:solidFill>
              </a:rPr>
              <a:t> 690) 1 credit</a:t>
            </a:r>
          </a:p>
        </p:txBody>
      </p:sp>
      <p:sp>
        <p:nvSpPr>
          <p:cNvPr id="7" name="TextBox 6">
            <a:extLst>
              <a:ext uri="{FF2B5EF4-FFF2-40B4-BE49-F238E27FC236}">
                <a16:creationId xmlns:a16="http://schemas.microsoft.com/office/drawing/2014/main" id="{E958F0BB-9230-4A06-A6CD-2110519F3E45}"/>
              </a:ext>
            </a:extLst>
          </p:cNvPr>
          <p:cNvSpPr txBox="1"/>
          <p:nvPr/>
        </p:nvSpPr>
        <p:spPr>
          <a:xfrm>
            <a:off x="4896929" y="5753196"/>
            <a:ext cx="6446904" cy="1000274"/>
          </a:xfrm>
          <a:prstGeom prst="rect">
            <a:avLst/>
          </a:prstGeom>
          <a:noFill/>
        </p:spPr>
        <p:txBody>
          <a:bodyPr wrap="square" rtlCol="0">
            <a:spAutoFit/>
          </a:bodyPr>
          <a:lstStyle/>
          <a:p>
            <a:pPr>
              <a:spcAft>
                <a:spcPts val="600"/>
              </a:spcAft>
            </a:pPr>
            <a:r>
              <a:rPr lang="en-US" u="sng" dirty="0">
                <a:solidFill>
                  <a:srgbClr val="CC3399"/>
                </a:solidFill>
              </a:rPr>
              <a:t>Year 2 Spring semester:</a:t>
            </a:r>
          </a:p>
          <a:p>
            <a:r>
              <a:rPr lang="en-US" altLang="en-US" sz="1800" dirty="0">
                <a:solidFill>
                  <a:srgbClr val="CC0099"/>
                </a:solidFill>
              </a:rPr>
              <a:t>Faculty Research Seminar  (</a:t>
            </a:r>
            <a:r>
              <a:rPr lang="en-US" altLang="en-US" sz="1800" dirty="0" err="1">
                <a:solidFill>
                  <a:srgbClr val="CC0099"/>
                </a:solidFill>
              </a:rPr>
              <a:t>ANAT</a:t>
            </a:r>
            <a:r>
              <a:rPr lang="en-US" altLang="en-US" sz="1800" dirty="0">
                <a:solidFill>
                  <a:srgbClr val="CC0099"/>
                </a:solidFill>
              </a:rPr>
              <a:t> 690) 1 credit</a:t>
            </a:r>
            <a:endParaRPr lang="en-US" u="sng" dirty="0">
              <a:solidFill>
                <a:srgbClr val="CC0099"/>
              </a:solidFill>
            </a:endParaRPr>
          </a:p>
          <a:p>
            <a:pPr eaLnBrk="1" hangingPunct="1"/>
            <a:r>
              <a:rPr lang="en-US" altLang="en-US" sz="1800" dirty="0">
                <a:solidFill>
                  <a:srgbClr val="CC0099"/>
                </a:solidFill>
              </a:rPr>
              <a:t>Directed Research  (</a:t>
            </a:r>
            <a:r>
              <a:rPr lang="en-US" altLang="en-US" sz="1800" dirty="0" err="1">
                <a:solidFill>
                  <a:srgbClr val="CC0099"/>
                </a:solidFill>
              </a:rPr>
              <a:t>ANAT</a:t>
            </a:r>
            <a:r>
              <a:rPr lang="en-US" altLang="en-US" sz="1800" dirty="0">
                <a:solidFill>
                  <a:srgbClr val="CC0099"/>
                </a:solidFill>
              </a:rPr>
              <a:t> 697) </a:t>
            </a:r>
            <a:r>
              <a:rPr lang="en-US" altLang="en-US" sz="1800" b="1" u="sng" dirty="0">
                <a:solidFill>
                  <a:srgbClr val="CC0099"/>
                </a:solidFill>
              </a:rPr>
              <a:t>6 credits</a:t>
            </a:r>
            <a:endParaRPr lang="en-US" b="1" u="sng" dirty="0">
              <a:solidFill>
                <a:srgbClr val="CC0099"/>
              </a:solidFill>
            </a:endParaRPr>
          </a:p>
        </p:txBody>
      </p:sp>
      <p:grpSp>
        <p:nvGrpSpPr>
          <p:cNvPr id="16" name="Group 15">
            <a:extLst>
              <a:ext uri="{FF2B5EF4-FFF2-40B4-BE49-F238E27FC236}">
                <a16:creationId xmlns:a16="http://schemas.microsoft.com/office/drawing/2014/main" id="{016085B8-1640-4DFA-BA79-0FF378543405}"/>
              </a:ext>
            </a:extLst>
          </p:cNvPr>
          <p:cNvGrpSpPr/>
          <p:nvPr/>
        </p:nvGrpSpPr>
        <p:grpSpPr>
          <a:xfrm>
            <a:off x="4896929" y="1908045"/>
            <a:ext cx="6234494" cy="3845151"/>
            <a:chOff x="797856" y="1908045"/>
            <a:chExt cx="10680806" cy="3845151"/>
          </a:xfrm>
        </p:grpSpPr>
        <p:cxnSp>
          <p:nvCxnSpPr>
            <p:cNvPr id="11" name="Straight Connector 10">
              <a:extLst>
                <a:ext uri="{FF2B5EF4-FFF2-40B4-BE49-F238E27FC236}">
                  <a16:creationId xmlns:a16="http://schemas.microsoft.com/office/drawing/2014/main" id="{9C809D39-4919-412C-9F82-C8C9CF516D0C}"/>
                </a:ext>
              </a:extLst>
            </p:cNvPr>
            <p:cNvCxnSpPr>
              <a:cxnSpLocks/>
            </p:cNvCxnSpPr>
            <p:nvPr/>
          </p:nvCxnSpPr>
          <p:spPr>
            <a:xfrm>
              <a:off x="797856" y="1908045"/>
              <a:ext cx="10680806"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12A04DE-D74E-4D80-BE7F-977C4A260835}"/>
                </a:ext>
              </a:extLst>
            </p:cNvPr>
            <p:cNvCxnSpPr>
              <a:cxnSpLocks/>
            </p:cNvCxnSpPr>
            <p:nvPr/>
          </p:nvCxnSpPr>
          <p:spPr>
            <a:xfrm>
              <a:off x="797856" y="3525006"/>
              <a:ext cx="10680806"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2B2EFF2-3A70-409C-81BA-8D197338EDF4}"/>
                </a:ext>
              </a:extLst>
            </p:cNvPr>
            <p:cNvCxnSpPr>
              <a:cxnSpLocks/>
            </p:cNvCxnSpPr>
            <p:nvPr/>
          </p:nvCxnSpPr>
          <p:spPr>
            <a:xfrm>
              <a:off x="797856" y="4254841"/>
              <a:ext cx="10680806"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F798EF2-9B83-46CB-A155-67FCB89E2A8B}"/>
                </a:ext>
              </a:extLst>
            </p:cNvPr>
            <p:cNvCxnSpPr>
              <a:cxnSpLocks/>
            </p:cNvCxnSpPr>
            <p:nvPr/>
          </p:nvCxnSpPr>
          <p:spPr>
            <a:xfrm>
              <a:off x="797856" y="5753196"/>
              <a:ext cx="10680806"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22CF76DA-5403-4DC1-83B8-111F6848F4F4}"/>
              </a:ext>
            </a:extLst>
          </p:cNvPr>
          <p:cNvSpPr txBox="1"/>
          <p:nvPr/>
        </p:nvSpPr>
        <p:spPr>
          <a:xfrm>
            <a:off x="443800" y="903690"/>
            <a:ext cx="4904509" cy="1200329"/>
          </a:xfrm>
          <a:prstGeom prst="rect">
            <a:avLst/>
          </a:prstGeom>
          <a:noFill/>
        </p:spPr>
        <p:txBody>
          <a:bodyPr wrap="square" rtlCol="0">
            <a:spAutoFit/>
          </a:bodyPr>
          <a:lstStyle/>
          <a:p>
            <a:r>
              <a:rPr lang="en-US" sz="2400" dirty="0">
                <a:solidFill>
                  <a:srgbClr val="C00000"/>
                </a:solidFill>
              </a:rPr>
              <a:t>A total of 37 credits are required:</a:t>
            </a:r>
          </a:p>
          <a:p>
            <a:r>
              <a:rPr lang="en-US" sz="2400" dirty="0">
                <a:solidFill>
                  <a:srgbClr val="C00000"/>
                </a:solidFill>
              </a:rPr>
              <a:t>24 course credits </a:t>
            </a:r>
          </a:p>
          <a:p>
            <a:r>
              <a:rPr lang="en-US" sz="2400" dirty="0">
                <a:solidFill>
                  <a:srgbClr val="C00000"/>
                </a:solidFill>
              </a:rPr>
              <a:t>13 directed research credits</a:t>
            </a:r>
          </a:p>
        </p:txBody>
      </p:sp>
      <p:sp>
        <p:nvSpPr>
          <p:cNvPr id="18" name="TextBox 17">
            <a:extLst>
              <a:ext uri="{FF2B5EF4-FFF2-40B4-BE49-F238E27FC236}">
                <a16:creationId xmlns:a16="http://schemas.microsoft.com/office/drawing/2014/main" id="{110BCF48-8118-4921-9058-775DA812E742}"/>
              </a:ext>
            </a:extLst>
          </p:cNvPr>
          <p:cNvSpPr txBox="1"/>
          <p:nvPr/>
        </p:nvSpPr>
        <p:spPr>
          <a:xfrm>
            <a:off x="262914" y="3054512"/>
            <a:ext cx="4421605" cy="523220"/>
          </a:xfrm>
          <a:prstGeom prst="rect">
            <a:avLst/>
          </a:prstGeom>
          <a:noFill/>
        </p:spPr>
        <p:txBody>
          <a:bodyPr wrap="square" rtlCol="0">
            <a:spAutoFit/>
          </a:bodyPr>
          <a:lstStyle/>
          <a:p>
            <a:r>
              <a:rPr lang="en-US" sz="1400" dirty="0">
                <a:latin typeface="Aharoni" panose="02010803020104030203" pitchFamily="2" charset="-79"/>
                <a:cs typeface="Aharoni" panose="02010803020104030203" pitchFamily="2" charset="-79"/>
              </a:rPr>
              <a:t>Masters web site: </a:t>
            </a:r>
            <a:r>
              <a:rPr lang="en-US" sz="1400" dirty="0">
                <a:solidFill>
                  <a:schemeClr val="tx1">
                    <a:lumMod val="65000"/>
                    <a:lumOff val="35000"/>
                  </a:schemeClr>
                </a:solidFill>
                <a:latin typeface="Aharoni" panose="02010803020104030203" pitchFamily="2" charset="-79"/>
                <a:cs typeface="Aharoni" panose="02010803020104030203" pitchFamily="2" charset="-79"/>
              </a:rPr>
              <a:t> </a:t>
            </a:r>
          </a:p>
          <a:p>
            <a:r>
              <a:rPr lang="en-US" sz="1400" dirty="0">
                <a:solidFill>
                  <a:schemeClr val="tx1">
                    <a:lumMod val="65000"/>
                    <a:lumOff val="35000"/>
                  </a:schemeClr>
                </a:solidFill>
                <a:latin typeface="Aharoni" panose="02010803020104030203" pitchFamily="2" charset="-79"/>
                <a:cs typeface="Aharoni" panose="02010803020104030203" pitchFamily="2" charset="-79"/>
                <a:hlinkClick r:id="rId2">
                  <a:extLst>
                    <a:ext uri="{A12FA001-AC4F-418D-AE19-62706E023703}">
                      <ahyp:hlinkClr xmlns:ahyp="http://schemas.microsoft.com/office/drawing/2018/hyperlinkcolor" val="tx"/>
                    </a:ext>
                  </a:extLst>
                </a:hlinkClick>
              </a:rPr>
              <a:t>anatomy.vcu.edu/education/master-of-science/</a:t>
            </a:r>
            <a:endParaRPr lang="en-US" sz="1400" dirty="0">
              <a:solidFill>
                <a:schemeClr val="tx1">
                  <a:lumMod val="65000"/>
                  <a:lumOff val="35000"/>
                </a:schemeClr>
              </a:solidFill>
              <a:latin typeface="Aharoni" panose="02010803020104030203" pitchFamily="2" charset="-79"/>
              <a:cs typeface="Aharoni" panose="02010803020104030203" pitchFamily="2" charset="-79"/>
            </a:endParaRPr>
          </a:p>
        </p:txBody>
      </p:sp>
      <p:sp>
        <p:nvSpPr>
          <p:cNvPr id="8" name="TextBox 7">
            <a:extLst>
              <a:ext uri="{FF2B5EF4-FFF2-40B4-BE49-F238E27FC236}">
                <a16:creationId xmlns:a16="http://schemas.microsoft.com/office/drawing/2014/main" id="{8110D1DA-FD84-3150-15F1-A8D71F51EB74}"/>
              </a:ext>
            </a:extLst>
          </p:cNvPr>
          <p:cNvSpPr txBox="1"/>
          <p:nvPr/>
        </p:nvSpPr>
        <p:spPr>
          <a:xfrm>
            <a:off x="375138" y="4232031"/>
            <a:ext cx="3317631" cy="1477328"/>
          </a:xfrm>
          <a:prstGeom prst="rect">
            <a:avLst/>
          </a:prstGeom>
          <a:noFill/>
        </p:spPr>
        <p:txBody>
          <a:bodyPr wrap="square" rtlCol="0">
            <a:spAutoFit/>
          </a:bodyPr>
          <a:lstStyle/>
          <a:p>
            <a:r>
              <a:rPr lang="en-US" dirty="0"/>
              <a:t>Modify the number of research credits:  </a:t>
            </a:r>
            <a:r>
              <a:rPr lang="en-US" dirty="0">
                <a:hlinkClick r:id="rId3"/>
              </a:rPr>
              <a:t>Variable credit courses - Office of the University Registrar - Virginia Commonwealth University</a:t>
            </a:r>
            <a:endParaRPr lang="en-US" dirty="0"/>
          </a:p>
        </p:txBody>
      </p:sp>
    </p:spTree>
    <p:extLst>
      <p:ext uri="{BB962C8B-B14F-4D97-AF65-F5344CB8AC3E}">
        <p14:creationId xmlns:p14="http://schemas.microsoft.com/office/powerpoint/2010/main" val="2267220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F5985-48B4-D338-8711-90D70A382E00}"/>
              </a:ext>
            </a:extLst>
          </p:cNvPr>
          <p:cNvSpPr txBox="1">
            <a:spLocks/>
          </p:cNvSpPr>
          <p:nvPr/>
        </p:nvSpPr>
        <p:spPr>
          <a:xfrm>
            <a:off x="838200" y="365125"/>
            <a:ext cx="10515600" cy="65900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New Concentration in Anatomical Sciences Education</a:t>
            </a:r>
          </a:p>
        </p:txBody>
      </p:sp>
      <p:sp>
        <p:nvSpPr>
          <p:cNvPr id="3" name="TextBox 2">
            <a:extLst>
              <a:ext uri="{FF2B5EF4-FFF2-40B4-BE49-F238E27FC236}">
                <a16:creationId xmlns:a16="http://schemas.microsoft.com/office/drawing/2014/main" id="{E22596FD-E735-E75D-E9B5-16CE994E2DB2}"/>
              </a:ext>
            </a:extLst>
          </p:cNvPr>
          <p:cNvSpPr txBox="1"/>
          <p:nvPr/>
        </p:nvSpPr>
        <p:spPr>
          <a:xfrm>
            <a:off x="238998" y="1200854"/>
            <a:ext cx="6308106" cy="3139321"/>
          </a:xfrm>
          <a:prstGeom prst="rect">
            <a:avLst/>
          </a:prstGeom>
          <a:noFill/>
          <a:ln>
            <a:solidFill>
              <a:srgbClr val="FFC000"/>
            </a:solidFill>
          </a:ln>
        </p:spPr>
        <p:txBody>
          <a:bodyPr wrap="square" rtlCol="0">
            <a:spAutoFit/>
          </a:bodyPr>
          <a:lstStyle/>
          <a:p>
            <a:r>
              <a:rPr lang="en-US" dirty="0">
                <a:solidFill>
                  <a:srgbClr val="EAB200"/>
                </a:solidFill>
              </a:rPr>
              <a:t>Fall – yr1</a:t>
            </a:r>
          </a:p>
          <a:p>
            <a:r>
              <a:rPr lang="en-US" dirty="0"/>
              <a:t>Cellular and Molecular Neuroscience Neus609 (4 credits)</a:t>
            </a:r>
          </a:p>
          <a:p>
            <a:r>
              <a:rPr lang="en-US" dirty="0"/>
              <a:t>Biochemistry, Cell and Molecular Biology Bioc503 (5 credits)</a:t>
            </a:r>
          </a:p>
          <a:p>
            <a:r>
              <a:rPr lang="en-US" dirty="0"/>
              <a:t>Faculty Research Seminar Anat690 (1 credit)</a:t>
            </a:r>
          </a:p>
          <a:p>
            <a:endParaRPr lang="en-US" dirty="0">
              <a:solidFill>
                <a:schemeClr val="bg1">
                  <a:lumMod val="85000"/>
                </a:schemeClr>
              </a:solidFill>
            </a:endParaRPr>
          </a:p>
          <a:p>
            <a:r>
              <a:rPr lang="en-US" dirty="0">
                <a:solidFill>
                  <a:srgbClr val="EAB200"/>
                </a:solidFill>
              </a:rPr>
              <a:t>Spring – yr1</a:t>
            </a:r>
          </a:p>
          <a:p>
            <a:r>
              <a:rPr lang="en-US" dirty="0"/>
              <a:t>Systems Neuroscience Anat610 (4 credits)</a:t>
            </a:r>
          </a:p>
          <a:p>
            <a:r>
              <a:rPr lang="en-US" dirty="0"/>
              <a:t>Scientific Integrity Ovpr601 (1 credit)</a:t>
            </a:r>
          </a:p>
          <a:p>
            <a:r>
              <a:rPr lang="en-US" dirty="0"/>
              <a:t>ADLT670, 671 or 672 (3 credits)</a:t>
            </a:r>
          </a:p>
          <a:p>
            <a:r>
              <a:rPr lang="en-US" dirty="0"/>
              <a:t>Faculty Research Seminar Anat690 (1 credit)</a:t>
            </a:r>
          </a:p>
          <a:p>
            <a:r>
              <a:rPr lang="en-US" dirty="0"/>
              <a:t>Laboratory Safety Ibms600 (1 credit)</a:t>
            </a:r>
          </a:p>
        </p:txBody>
      </p:sp>
      <p:sp>
        <p:nvSpPr>
          <p:cNvPr id="4" name="TextBox 3">
            <a:extLst>
              <a:ext uri="{FF2B5EF4-FFF2-40B4-BE49-F238E27FC236}">
                <a16:creationId xmlns:a16="http://schemas.microsoft.com/office/drawing/2014/main" id="{F3C7C374-B952-06AB-C486-9E5FC3E2F712}"/>
              </a:ext>
            </a:extLst>
          </p:cNvPr>
          <p:cNvSpPr txBox="1"/>
          <p:nvPr/>
        </p:nvSpPr>
        <p:spPr>
          <a:xfrm>
            <a:off x="6618462" y="1200854"/>
            <a:ext cx="5213874" cy="3139321"/>
          </a:xfrm>
          <a:prstGeom prst="rect">
            <a:avLst/>
          </a:prstGeom>
          <a:noFill/>
          <a:ln>
            <a:solidFill>
              <a:srgbClr val="FFC000"/>
            </a:solidFill>
          </a:ln>
        </p:spPr>
        <p:txBody>
          <a:bodyPr wrap="square" rtlCol="0">
            <a:spAutoFit/>
          </a:bodyPr>
          <a:lstStyle/>
          <a:p>
            <a:r>
              <a:rPr lang="en-US" dirty="0">
                <a:solidFill>
                  <a:srgbClr val="EAB200"/>
                </a:solidFill>
              </a:rPr>
              <a:t>Fall – yr2</a:t>
            </a:r>
          </a:p>
          <a:p>
            <a:r>
              <a:rPr lang="en-US" dirty="0"/>
              <a:t>Histology Anat611 (5 credits)</a:t>
            </a:r>
          </a:p>
          <a:p>
            <a:r>
              <a:rPr lang="en-US" dirty="0"/>
              <a:t>Human Gross Anatomy (3 credits)</a:t>
            </a:r>
          </a:p>
          <a:p>
            <a:r>
              <a:rPr lang="en-US" dirty="0"/>
              <a:t>Faculty Research Seminar Anat690 (1 credit)</a:t>
            </a:r>
          </a:p>
          <a:p>
            <a:r>
              <a:rPr lang="en-US" dirty="0"/>
              <a:t>ADLT670, 671 or 672 (3 credits)</a:t>
            </a:r>
          </a:p>
          <a:p>
            <a:endParaRPr lang="en-US" dirty="0">
              <a:solidFill>
                <a:schemeClr val="bg1">
                  <a:lumMod val="85000"/>
                </a:schemeClr>
              </a:solidFill>
            </a:endParaRPr>
          </a:p>
          <a:p>
            <a:r>
              <a:rPr lang="en-US" dirty="0">
                <a:solidFill>
                  <a:srgbClr val="EAB200"/>
                </a:solidFill>
              </a:rPr>
              <a:t>Spring – yr2</a:t>
            </a:r>
          </a:p>
          <a:p>
            <a:r>
              <a:rPr lang="en-US" dirty="0"/>
              <a:t>Embryology Anat612 (2 credits) or elective</a:t>
            </a:r>
          </a:p>
          <a:p>
            <a:r>
              <a:rPr lang="en-US" dirty="0"/>
              <a:t>ADLT670, 671 or 672 (3 credits)</a:t>
            </a:r>
          </a:p>
          <a:p>
            <a:r>
              <a:rPr lang="en-US" dirty="0"/>
              <a:t>Faculty Research Seminar Anat690 (1 credit)</a:t>
            </a:r>
          </a:p>
          <a:p>
            <a:r>
              <a:rPr lang="en-US" dirty="0"/>
              <a:t>Capstone project (2 credits)</a:t>
            </a:r>
          </a:p>
        </p:txBody>
      </p:sp>
      <p:sp>
        <p:nvSpPr>
          <p:cNvPr id="5" name="TextBox 4">
            <a:extLst>
              <a:ext uri="{FF2B5EF4-FFF2-40B4-BE49-F238E27FC236}">
                <a16:creationId xmlns:a16="http://schemas.microsoft.com/office/drawing/2014/main" id="{8EC8DE87-F7EE-701F-0AFC-D76C788B74BE}"/>
              </a:ext>
            </a:extLst>
          </p:cNvPr>
          <p:cNvSpPr txBox="1"/>
          <p:nvPr/>
        </p:nvSpPr>
        <p:spPr>
          <a:xfrm>
            <a:off x="1531350" y="5605214"/>
            <a:ext cx="8243586" cy="923330"/>
          </a:xfrm>
          <a:prstGeom prst="rect">
            <a:avLst/>
          </a:prstGeom>
          <a:noFill/>
          <a:ln>
            <a:solidFill>
              <a:srgbClr val="FFC000"/>
            </a:solidFill>
          </a:ln>
        </p:spPr>
        <p:txBody>
          <a:bodyPr wrap="square" rtlCol="0">
            <a:spAutoFit/>
          </a:bodyPr>
          <a:lstStyle/>
          <a:p>
            <a:r>
              <a:rPr lang="en-US" dirty="0">
                <a:solidFill>
                  <a:srgbClr val="EAB200"/>
                </a:solidFill>
              </a:rPr>
              <a:t>ADLT670</a:t>
            </a:r>
            <a:r>
              <a:rPr lang="en-US" dirty="0">
                <a:solidFill>
                  <a:srgbClr val="FFC000"/>
                </a:solidFill>
              </a:rPr>
              <a:t> </a:t>
            </a:r>
            <a:r>
              <a:rPr lang="en-US" dirty="0"/>
              <a:t>Curriculum Design in Health Professions Education</a:t>
            </a:r>
          </a:p>
          <a:p>
            <a:r>
              <a:rPr lang="en-US" dirty="0">
                <a:solidFill>
                  <a:srgbClr val="EAB200"/>
                </a:solidFill>
              </a:rPr>
              <a:t>ADLT671</a:t>
            </a:r>
            <a:r>
              <a:rPr lang="en-US" dirty="0">
                <a:solidFill>
                  <a:schemeClr val="bg1">
                    <a:lumMod val="85000"/>
                  </a:schemeClr>
                </a:solidFill>
              </a:rPr>
              <a:t> </a:t>
            </a:r>
            <a:r>
              <a:rPr lang="en-US" dirty="0"/>
              <a:t>Theory and Practice of Adult Learning for Health Professions Educators</a:t>
            </a:r>
          </a:p>
          <a:p>
            <a:r>
              <a:rPr lang="en-US" dirty="0">
                <a:solidFill>
                  <a:srgbClr val="EAB200"/>
                </a:solidFill>
              </a:rPr>
              <a:t>ADLT672</a:t>
            </a:r>
            <a:r>
              <a:rPr lang="en-US" dirty="0">
                <a:solidFill>
                  <a:schemeClr val="bg1">
                    <a:lumMod val="85000"/>
                  </a:schemeClr>
                </a:solidFill>
              </a:rPr>
              <a:t> </a:t>
            </a:r>
            <a:r>
              <a:rPr lang="en-US" dirty="0"/>
              <a:t>Instructional strategies for Teaching in Health Professions</a:t>
            </a:r>
          </a:p>
        </p:txBody>
      </p:sp>
    </p:spTree>
    <p:extLst>
      <p:ext uri="{BB962C8B-B14F-4D97-AF65-F5344CB8AC3E}">
        <p14:creationId xmlns:p14="http://schemas.microsoft.com/office/powerpoint/2010/main" val="172744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CAFED6-E311-450C-A470-BF1FE201ED89}"/>
              </a:ext>
            </a:extLst>
          </p:cNvPr>
          <p:cNvPicPr>
            <a:picLocks noChangeAspect="1"/>
          </p:cNvPicPr>
          <p:nvPr/>
        </p:nvPicPr>
        <p:blipFill rotWithShape="1">
          <a:blip r:embed="rId2">
            <a:extLst>
              <a:ext uri="{28A0092B-C50C-407E-A947-70E740481C1C}">
                <a14:useLocalDpi xmlns:a14="http://schemas.microsoft.com/office/drawing/2010/main" val="0"/>
              </a:ext>
            </a:extLst>
          </a:blip>
          <a:srcRect l="5161" t="2724" r="3368" b="8817"/>
          <a:stretch/>
        </p:blipFill>
        <p:spPr>
          <a:xfrm>
            <a:off x="226141" y="791497"/>
            <a:ext cx="6272981" cy="6066503"/>
          </a:xfrm>
          <a:prstGeom prst="rect">
            <a:avLst/>
          </a:prstGeom>
        </p:spPr>
      </p:pic>
      <p:pic>
        <p:nvPicPr>
          <p:cNvPr id="5" name="Picture 4">
            <a:extLst>
              <a:ext uri="{FF2B5EF4-FFF2-40B4-BE49-F238E27FC236}">
                <a16:creationId xmlns:a16="http://schemas.microsoft.com/office/drawing/2014/main" id="{CC78E575-C7E5-4CEB-B0B6-0D482CA7CE46}"/>
              </a:ext>
            </a:extLst>
          </p:cNvPr>
          <p:cNvPicPr>
            <a:picLocks noChangeAspect="1"/>
          </p:cNvPicPr>
          <p:nvPr/>
        </p:nvPicPr>
        <p:blipFill rotWithShape="1">
          <a:blip r:embed="rId3">
            <a:extLst>
              <a:ext uri="{28A0092B-C50C-407E-A947-70E740481C1C}">
                <a14:useLocalDpi xmlns:a14="http://schemas.microsoft.com/office/drawing/2010/main" val="0"/>
              </a:ext>
            </a:extLst>
          </a:blip>
          <a:srcRect l="10770" t="15771" r="12527" b="9677"/>
          <a:stretch/>
        </p:blipFill>
        <p:spPr>
          <a:xfrm>
            <a:off x="6705601" y="990600"/>
            <a:ext cx="5260258" cy="5112774"/>
          </a:xfrm>
          <a:prstGeom prst="rect">
            <a:avLst/>
          </a:prstGeom>
        </p:spPr>
      </p:pic>
      <p:sp>
        <p:nvSpPr>
          <p:cNvPr id="6" name="TextBox 5">
            <a:extLst>
              <a:ext uri="{FF2B5EF4-FFF2-40B4-BE49-F238E27FC236}">
                <a16:creationId xmlns:a16="http://schemas.microsoft.com/office/drawing/2014/main" id="{CDC850FE-B3B7-4160-B4FF-8E2060BC15D1}"/>
              </a:ext>
            </a:extLst>
          </p:cNvPr>
          <p:cNvSpPr txBox="1"/>
          <p:nvPr/>
        </p:nvSpPr>
        <p:spPr>
          <a:xfrm>
            <a:off x="5166876" y="6514827"/>
            <a:ext cx="6900946" cy="307777"/>
          </a:xfrm>
          <a:prstGeom prst="rect">
            <a:avLst/>
          </a:prstGeom>
          <a:noFill/>
        </p:spPr>
        <p:txBody>
          <a:bodyPr wrap="square" rtlCol="0">
            <a:spAutoFit/>
          </a:bodyPr>
          <a:lstStyle/>
          <a:p>
            <a:r>
              <a:rPr lang="en-US" sz="1400" i="1" dirty="0"/>
              <a:t>Program Director: Kimberle M. Jacobs, PhD </a:t>
            </a:r>
            <a:r>
              <a:rPr lang="en-US" sz="1400" i="1" dirty="0">
                <a:hlinkClick r:id="rId4"/>
              </a:rPr>
              <a:t>Kimberle.Jacobs@vcuhealth.org</a:t>
            </a:r>
            <a:r>
              <a:rPr lang="en-US" sz="1400" i="1" dirty="0"/>
              <a:t>  804 387-0140</a:t>
            </a:r>
          </a:p>
        </p:txBody>
      </p:sp>
      <p:sp>
        <p:nvSpPr>
          <p:cNvPr id="7" name="Rectangle 2">
            <a:extLst>
              <a:ext uri="{FF2B5EF4-FFF2-40B4-BE49-F238E27FC236}">
                <a16:creationId xmlns:a16="http://schemas.microsoft.com/office/drawing/2014/main" id="{2FC4254A-7AD9-4F33-823D-2C0818A62DF1}"/>
              </a:ext>
            </a:extLst>
          </p:cNvPr>
          <p:cNvSpPr txBox="1">
            <a:spLocks noChangeArrowheads="1"/>
          </p:cNvSpPr>
          <p:nvPr/>
        </p:nvSpPr>
        <p:spPr>
          <a:xfrm>
            <a:off x="1676400" y="99696"/>
            <a:ext cx="9648092" cy="5202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en-US" sz="2400" b="1" dirty="0">
                <a:solidFill>
                  <a:srgbClr val="0033CC"/>
                </a:solidFill>
                <a:effectLst>
                  <a:outerShdw blurRad="38100" dist="38100" dir="2700000" algn="tl">
                    <a:srgbClr val="000000">
                      <a:alpha val="43137"/>
                    </a:srgbClr>
                  </a:outerShdw>
                </a:effectLst>
              </a:rPr>
              <a:t>Master of Science in Anatomy and Neurobiology Research topics – word cloud </a:t>
            </a:r>
          </a:p>
        </p:txBody>
      </p:sp>
    </p:spTree>
    <p:extLst>
      <p:ext uri="{BB962C8B-B14F-4D97-AF65-F5344CB8AC3E}">
        <p14:creationId xmlns:p14="http://schemas.microsoft.com/office/powerpoint/2010/main" val="3097962045"/>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BF67FA3-3C7F-4398-9DD6-C8DC493FF480}"/>
              </a:ext>
            </a:extLst>
          </p:cNvPr>
          <p:cNvSpPr txBox="1"/>
          <p:nvPr/>
        </p:nvSpPr>
        <p:spPr>
          <a:xfrm>
            <a:off x="5166876" y="6514827"/>
            <a:ext cx="6900946" cy="307777"/>
          </a:xfrm>
          <a:prstGeom prst="rect">
            <a:avLst/>
          </a:prstGeom>
          <a:noFill/>
        </p:spPr>
        <p:txBody>
          <a:bodyPr wrap="square" rtlCol="0">
            <a:spAutoFit/>
          </a:bodyPr>
          <a:lstStyle/>
          <a:p>
            <a:r>
              <a:rPr lang="en-US" sz="1400" i="1" dirty="0"/>
              <a:t>Program Director: Kimberle M. Jacobs, PhD </a:t>
            </a:r>
            <a:r>
              <a:rPr lang="en-US" sz="1400" i="1" dirty="0">
                <a:hlinkClick r:id="rId2"/>
              </a:rPr>
              <a:t>Kimberle.Jacobs@vcuhealth.org</a:t>
            </a:r>
            <a:r>
              <a:rPr lang="en-US" sz="1400" i="1" dirty="0"/>
              <a:t>  804 827-2135</a:t>
            </a:r>
          </a:p>
        </p:txBody>
      </p:sp>
      <p:sp>
        <p:nvSpPr>
          <p:cNvPr id="6" name="Rectangle 2">
            <a:extLst>
              <a:ext uri="{FF2B5EF4-FFF2-40B4-BE49-F238E27FC236}">
                <a16:creationId xmlns:a16="http://schemas.microsoft.com/office/drawing/2014/main" id="{FF15A23D-21B4-407F-A721-F1F7DC460B3B}"/>
              </a:ext>
            </a:extLst>
          </p:cNvPr>
          <p:cNvSpPr txBox="1">
            <a:spLocks noChangeArrowheads="1"/>
          </p:cNvSpPr>
          <p:nvPr/>
        </p:nvSpPr>
        <p:spPr>
          <a:xfrm>
            <a:off x="1676400" y="99696"/>
            <a:ext cx="9067800" cy="5202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en-US" sz="2400" b="1" dirty="0">
                <a:solidFill>
                  <a:srgbClr val="0033CC"/>
                </a:solidFill>
                <a:effectLst>
                  <a:outerShdw blurRad="38100" dist="38100" dir="2700000" algn="tl">
                    <a:srgbClr val="000000">
                      <a:alpha val="43137"/>
                    </a:srgbClr>
                  </a:outerShdw>
                </a:effectLst>
              </a:rPr>
              <a:t>Master of Science in Anatomy and Neurobiology </a:t>
            </a:r>
          </a:p>
        </p:txBody>
      </p:sp>
      <p:sp>
        <p:nvSpPr>
          <p:cNvPr id="3" name="TextBox 2">
            <a:extLst>
              <a:ext uri="{FF2B5EF4-FFF2-40B4-BE49-F238E27FC236}">
                <a16:creationId xmlns:a16="http://schemas.microsoft.com/office/drawing/2014/main" id="{97FEEE61-38F7-4B98-9490-982444518146}"/>
              </a:ext>
            </a:extLst>
          </p:cNvPr>
          <p:cNvSpPr txBox="1"/>
          <p:nvPr/>
        </p:nvSpPr>
        <p:spPr>
          <a:xfrm>
            <a:off x="2801155" y="619968"/>
            <a:ext cx="5950959" cy="646331"/>
          </a:xfrm>
          <a:prstGeom prst="rect">
            <a:avLst/>
          </a:prstGeom>
          <a:noFill/>
        </p:spPr>
        <p:txBody>
          <a:bodyPr wrap="square" rtlCol="0">
            <a:spAutoFit/>
          </a:bodyPr>
          <a:lstStyle/>
          <a:p>
            <a:r>
              <a:rPr lang="en-US" dirty="0"/>
              <a:t>Explore the research: </a:t>
            </a:r>
            <a:r>
              <a:rPr lang="en-US" dirty="0">
                <a:hlinkClick r:id="rId3"/>
              </a:rPr>
              <a:t>anatomy.vcu.edu/research-groups/</a:t>
            </a:r>
            <a:endParaRPr lang="en-US" dirty="0"/>
          </a:p>
          <a:p>
            <a:endParaRPr lang="en-US" dirty="0"/>
          </a:p>
        </p:txBody>
      </p:sp>
      <p:sp>
        <p:nvSpPr>
          <p:cNvPr id="8" name="TextBox 7">
            <a:extLst>
              <a:ext uri="{FF2B5EF4-FFF2-40B4-BE49-F238E27FC236}">
                <a16:creationId xmlns:a16="http://schemas.microsoft.com/office/drawing/2014/main" id="{05684271-008B-4BE3-BD46-6B73EB5740C3}"/>
              </a:ext>
            </a:extLst>
          </p:cNvPr>
          <p:cNvSpPr txBox="1"/>
          <p:nvPr/>
        </p:nvSpPr>
        <p:spPr>
          <a:xfrm>
            <a:off x="589841" y="1150492"/>
            <a:ext cx="11149781" cy="5447645"/>
          </a:xfrm>
          <a:prstGeom prst="rect">
            <a:avLst/>
          </a:prstGeom>
          <a:noFill/>
        </p:spPr>
        <p:txBody>
          <a:bodyPr wrap="square" rtlCol="0">
            <a:spAutoFit/>
          </a:bodyPr>
          <a:lstStyle/>
          <a:p>
            <a:pPr>
              <a:spcAft>
                <a:spcPts val="1200"/>
              </a:spcAft>
            </a:pPr>
            <a:r>
              <a:rPr lang="en-US" sz="1400" u="sng" dirty="0">
                <a:solidFill>
                  <a:srgbClr val="300058"/>
                </a:solidFill>
                <a:latin typeface="Comic Sans MS" panose="030F0702030302020204" pitchFamily="66" charset="0"/>
              </a:rPr>
              <a:t>Previous Masters Theses in the Department of Anatomy &amp; Neurobiology</a:t>
            </a:r>
          </a:p>
          <a:p>
            <a:pPr>
              <a:spcAft>
                <a:spcPts val="1200"/>
              </a:spcAft>
            </a:pPr>
            <a:r>
              <a:rPr lang="en-US" sz="1400" dirty="0">
                <a:solidFill>
                  <a:srgbClr val="0909FF"/>
                </a:solidFill>
                <a:latin typeface="Comic Sans MS" panose="030F0702030302020204" pitchFamily="66" charset="0"/>
              </a:rPr>
              <a:t>The Effect of Mild Traumatic Brain Injury on Perineuronal Nets Surrounding Neocortical Parvalbumin Interneurons – Olivia Lowman, Jacobs and Greer labs</a:t>
            </a:r>
          </a:p>
          <a:p>
            <a:pPr>
              <a:spcAft>
                <a:spcPts val="1200"/>
              </a:spcAft>
            </a:pPr>
            <a:r>
              <a:rPr lang="en-US" sz="1400" dirty="0">
                <a:solidFill>
                  <a:srgbClr val="D33E11"/>
                </a:solidFill>
                <a:latin typeface="Comic Sans MS" panose="030F0702030302020204" pitchFamily="66" charset="0"/>
              </a:rPr>
              <a:t>Quantitative Changes in Hippocampal CCR5+ Microglia and Neurons with the Administration of Maraviroc (</a:t>
            </a:r>
            <a:r>
              <a:rPr lang="en-US" sz="1400" dirty="0" err="1">
                <a:solidFill>
                  <a:srgbClr val="D33E11"/>
                </a:solidFill>
                <a:latin typeface="Comic Sans MS" panose="030F0702030302020204" pitchFamily="66" charset="0"/>
              </a:rPr>
              <a:t>MVC</a:t>
            </a:r>
            <a:r>
              <a:rPr lang="en-US" sz="1400" dirty="0">
                <a:solidFill>
                  <a:srgbClr val="D33E11"/>
                </a:solidFill>
                <a:latin typeface="Comic Sans MS" panose="030F0702030302020204" pitchFamily="66" charset="0"/>
              </a:rPr>
              <a:t>): Does Sex Matter? – Ama Boakye-Agyei, Knapp lab</a:t>
            </a:r>
          </a:p>
          <a:p>
            <a:pPr>
              <a:spcAft>
                <a:spcPts val="1200"/>
              </a:spcAft>
            </a:pPr>
            <a:r>
              <a:rPr lang="en-US" sz="1400" dirty="0">
                <a:solidFill>
                  <a:srgbClr val="800080"/>
                </a:solidFill>
                <a:latin typeface="Comic Sans MS" panose="030F0702030302020204" pitchFamily="66" charset="0"/>
              </a:rPr>
              <a:t>Exosomes as systemic mediators of nanotube induced </a:t>
            </a:r>
            <a:r>
              <a:rPr lang="en-US" sz="1400" dirty="0" err="1">
                <a:solidFill>
                  <a:srgbClr val="800080"/>
                </a:solidFill>
                <a:latin typeface="Comic Sans MS" panose="030F0702030302020204" pitchFamily="66" charset="0"/>
              </a:rPr>
              <a:t>neurotoxicty</a:t>
            </a:r>
            <a:r>
              <a:rPr lang="en-US" sz="1400" dirty="0">
                <a:solidFill>
                  <a:srgbClr val="800080"/>
                </a:solidFill>
                <a:latin typeface="Comic Sans MS" panose="030F0702030302020204" pitchFamily="66" charset="0"/>
              </a:rPr>
              <a:t> – Christopher Canal, Ottens lab</a:t>
            </a:r>
          </a:p>
          <a:p>
            <a:pPr>
              <a:spcAft>
                <a:spcPts val="1200"/>
              </a:spcAft>
            </a:pPr>
            <a:r>
              <a:rPr lang="en-US" sz="1400" dirty="0">
                <a:solidFill>
                  <a:srgbClr val="CC3399"/>
                </a:solidFill>
                <a:latin typeface="Comic Sans MS" panose="030F0702030302020204" pitchFamily="66" charset="0"/>
              </a:rPr>
              <a:t>The role of GLT-1 signaling in oligodendrocytes during development and myelin repair – Elizabeth Thomason, Fuss lab</a:t>
            </a:r>
          </a:p>
          <a:p>
            <a:pPr>
              <a:spcAft>
                <a:spcPts val="1200"/>
              </a:spcAft>
            </a:pPr>
            <a:r>
              <a:rPr lang="en-US" sz="1400" dirty="0">
                <a:solidFill>
                  <a:srgbClr val="00CC4E"/>
                </a:solidFill>
                <a:latin typeface="Comic Sans MS" panose="030F0702030302020204" pitchFamily="66" charset="0"/>
              </a:rPr>
              <a:t>Interneuron subtypes are differentially altered in malformed, epileptogenic cortex – Amanda George, Jacobs lab</a:t>
            </a:r>
          </a:p>
          <a:p>
            <a:pPr>
              <a:spcAft>
                <a:spcPts val="1200"/>
              </a:spcAft>
            </a:pPr>
            <a:r>
              <a:rPr lang="en-US" sz="1400" dirty="0">
                <a:solidFill>
                  <a:srgbClr val="01CBC1"/>
                </a:solidFill>
                <a:latin typeface="Comic Sans MS" panose="030F0702030302020204" pitchFamily="66" charset="0"/>
              </a:rPr>
              <a:t>Behavioral and quantitative electroencephalogram alterations during the whisker nuisance task following mild traumatic brain injury in mice  - David Wildman, Greer lab</a:t>
            </a:r>
          </a:p>
          <a:p>
            <a:pPr>
              <a:spcAft>
                <a:spcPts val="1200"/>
              </a:spcAft>
            </a:pPr>
            <a:r>
              <a:rPr lang="en-US" sz="1400" dirty="0">
                <a:solidFill>
                  <a:srgbClr val="800080"/>
                </a:solidFill>
                <a:latin typeface="Comic Sans MS" panose="030F0702030302020204" pitchFamily="66" charset="0"/>
              </a:rPr>
              <a:t>Potential treatments for malformation associated epilepsy – Olivia Bowles, Jacobs lab</a:t>
            </a:r>
          </a:p>
          <a:p>
            <a:pPr>
              <a:spcAft>
                <a:spcPts val="1200"/>
              </a:spcAft>
            </a:pPr>
            <a:r>
              <a:rPr lang="en-US" sz="1400" dirty="0">
                <a:solidFill>
                  <a:srgbClr val="00B0F0"/>
                </a:solidFill>
                <a:latin typeface="Comic Sans MS" panose="030F0702030302020204" pitchFamily="66" charset="0"/>
              </a:rPr>
              <a:t>A study on the mechanism of CLP290 restoration of KCC2 and Neuroprotection after traumatic brain injury – Ekaterina Stepanova, </a:t>
            </a:r>
            <a:r>
              <a:rPr lang="en-US" sz="1400" dirty="0" err="1">
                <a:solidFill>
                  <a:srgbClr val="00B0F0"/>
                </a:solidFill>
                <a:latin typeface="Comic Sans MS" panose="030F0702030302020204" pitchFamily="66" charset="0"/>
              </a:rPr>
              <a:t>Ottens</a:t>
            </a:r>
            <a:r>
              <a:rPr lang="en-US" sz="1400" dirty="0">
                <a:solidFill>
                  <a:srgbClr val="00B0F0"/>
                </a:solidFill>
                <a:latin typeface="Comic Sans MS" panose="030F0702030302020204" pitchFamily="66" charset="0"/>
              </a:rPr>
              <a:t> lab</a:t>
            </a:r>
          </a:p>
          <a:p>
            <a:pPr>
              <a:spcAft>
                <a:spcPts val="1200"/>
              </a:spcAft>
            </a:pPr>
            <a:r>
              <a:rPr lang="en-US" sz="1400" dirty="0">
                <a:solidFill>
                  <a:srgbClr val="C00000"/>
                </a:solidFill>
                <a:latin typeface="Comic Sans MS" panose="030F0702030302020204" pitchFamily="66" charset="0"/>
              </a:rPr>
              <a:t>Effects of gestational ozone exposure on privileged placental and brain barrier integrity – Alexander Hamm, </a:t>
            </a:r>
            <a:r>
              <a:rPr lang="en-US" sz="1400" dirty="0" err="1">
                <a:solidFill>
                  <a:srgbClr val="C00000"/>
                </a:solidFill>
                <a:latin typeface="Comic Sans MS" panose="030F0702030302020204" pitchFamily="66" charset="0"/>
              </a:rPr>
              <a:t>Ottens</a:t>
            </a:r>
            <a:r>
              <a:rPr lang="en-US" sz="1400" dirty="0">
                <a:solidFill>
                  <a:srgbClr val="C00000"/>
                </a:solidFill>
                <a:latin typeface="Comic Sans MS" panose="030F0702030302020204" pitchFamily="66" charset="0"/>
              </a:rPr>
              <a:t> lab</a:t>
            </a:r>
          </a:p>
          <a:p>
            <a:pPr>
              <a:spcAft>
                <a:spcPts val="1200"/>
              </a:spcAft>
            </a:pPr>
            <a:r>
              <a:rPr lang="en-US" sz="1400" dirty="0">
                <a:solidFill>
                  <a:srgbClr val="DE0084"/>
                </a:solidFill>
                <a:latin typeface="Comic Sans MS" panose="030F0702030302020204" pitchFamily="66" charset="0"/>
              </a:rPr>
              <a:t>Effects of Buprenorphine treatment on myelin following traumatic brain injury in a rat model – Jane Ryu, Lafrenaye lab</a:t>
            </a:r>
          </a:p>
          <a:p>
            <a:pPr>
              <a:spcAft>
                <a:spcPts val="1200"/>
              </a:spcAft>
            </a:pPr>
            <a:r>
              <a:rPr lang="en-US" sz="1400" dirty="0">
                <a:solidFill>
                  <a:srgbClr val="6600FF"/>
                </a:solidFill>
                <a:latin typeface="Comic Sans MS" panose="030F0702030302020204" pitchFamily="66" charset="0"/>
              </a:rPr>
              <a:t>Modulation in NMDA receptor function alleviates safety learning deficit in females who experienced chronic stress during adolescence – </a:t>
            </a:r>
            <a:r>
              <a:rPr lang="en-US" sz="1400" dirty="0" err="1">
                <a:solidFill>
                  <a:srgbClr val="6600FF"/>
                </a:solidFill>
                <a:latin typeface="Comic Sans MS" panose="030F0702030302020204" pitchFamily="66" charset="0"/>
              </a:rPr>
              <a:t>Zuby</a:t>
            </a:r>
            <a:r>
              <a:rPr lang="en-US" sz="1400" dirty="0">
                <a:solidFill>
                  <a:srgbClr val="6600FF"/>
                </a:solidFill>
                <a:latin typeface="Comic Sans MS" panose="030F0702030302020204" pitchFamily="66" charset="0"/>
              </a:rPr>
              <a:t> Okafor, Neigh lab</a:t>
            </a:r>
          </a:p>
        </p:txBody>
      </p:sp>
    </p:spTree>
    <p:extLst>
      <p:ext uri="{BB962C8B-B14F-4D97-AF65-F5344CB8AC3E}">
        <p14:creationId xmlns:p14="http://schemas.microsoft.com/office/powerpoint/2010/main" val="1331357885"/>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TotalTime>
  <Words>2320</Words>
  <Application>Microsoft Office PowerPoint</Application>
  <PresentationFormat>Widescreen</PresentationFormat>
  <Paragraphs>206</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Aharoni</vt:lpstr>
      <vt:lpstr>Arial</vt:lpstr>
      <vt:lpstr>Calibri</vt:lpstr>
      <vt:lpstr>Calibri Light</vt:lpstr>
      <vt:lpstr>Comic Sans MS</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Research Concentration Required Courses    **Note if you graduated from VCU certificate program we will transfer credits to meet the course requirements</vt:lpstr>
      <vt:lpstr>PowerPoint Presentation</vt:lpstr>
      <vt:lpstr>PowerPoint Presentation</vt:lpstr>
      <vt:lpstr>PowerPoint Presentation</vt:lpstr>
      <vt:lpstr>Possible Research Mentors</vt:lpstr>
      <vt:lpstr>Continued Faculty Expertise</vt:lpstr>
      <vt:lpstr>Dong Sun Projects</vt:lpstr>
      <vt:lpstr>PowerPoint Presentation</vt:lpstr>
      <vt:lpstr>PowerPoint Presentation</vt:lpstr>
      <vt:lpstr>Optimal Timeline to complete the research and thesis portion of the work</vt:lpstr>
      <vt:lpstr>Academic Support Services</vt:lpstr>
      <vt:lpstr>Important web sites for current students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and Neurobiology Master’s Program</dc:title>
  <dc:creator>Kimberle Jacobs</dc:creator>
  <cp:lastModifiedBy>Kimberle Jacobs</cp:lastModifiedBy>
  <cp:revision>53</cp:revision>
  <dcterms:created xsi:type="dcterms:W3CDTF">2021-07-07T20:01:45Z</dcterms:created>
  <dcterms:modified xsi:type="dcterms:W3CDTF">2025-08-15T00:59:58Z</dcterms:modified>
</cp:coreProperties>
</file>