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302" r:id="rId3"/>
    <p:sldId id="30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4608" userDrawn="1">
          <p15:clr>
            <a:srgbClr val="A4A3A4"/>
          </p15:clr>
        </p15:guide>
        <p15:guide id="3" pos="19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B30"/>
    <a:srgbClr val="0033CC"/>
    <a:srgbClr val="0000FF"/>
    <a:srgbClr val="FF7171"/>
    <a:srgbClr val="CC3300"/>
    <a:srgbClr val="000099"/>
    <a:srgbClr val="009ED6"/>
    <a:srgbClr val="00FFCC"/>
    <a:srgbClr val="0098DA"/>
    <a:srgbClr val="F33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2" autoAdjust="0"/>
    <p:restoredTop sz="93773" autoAdjust="0"/>
  </p:normalViewPr>
  <p:slideViewPr>
    <p:cSldViewPr snapToGrid="0">
      <p:cViewPr varScale="1">
        <p:scale>
          <a:sx n="75" d="100"/>
          <a:sy n="75" d="100"/>
        </p:scale>
        <p:origin x="54" y="810"/>
      </p:cViewPr>
      <p:guideLst>
        <p:guide orient="horz" pos="4080"/>
        <p:guide pos="4608"/>
        <p:guide pos="19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DED4B-5BA6-4CF5-B0CA-2388553F27F3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037DD-4108-4732-9A68-F172CAF21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2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75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65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88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6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8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8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4539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0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2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B7FEC-7F5A-4E34-A42E-8F9433BC3010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80F7F-8A11-4594-8341-36DE1FE8B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6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kmjacobslab.org/" TargetMode="External"/><Relationship Id="rId7" Type="http://schemas.openxmlformats.org/officeDocument/2006/relationships/image" Target="../media/image3.png"/><Relationship Id="rId2" Type="http://schemas.openxmlformats.org/officeDocument/2006/relationships/hyperlink" Target="mailto:Kimberle.Jacobs@vcuhealth.org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https://anatomy.vcu.edu/research-groups/pdc/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5200" y="846714"/>
            <a:ext cx="4539149" cy="904070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  <a:spcAft>
                <a:spcPts val="3000"/>
              </a:spcAft>
            </a:pPr>
            <a:r>
              <a:rPr lang="en-US" sz="3600" dirty="0"/>
              <a:t>traumatic brain injury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0502" y="172517"/>
            <a:ext cx="907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Kimberle M. Jacobs, PhD</a:t>
            </a:r>
            <a:r>
              <a:rPr lang="en-US" dirty="0"/>
              <a:t>    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Kimberle.Jacobs@vcuhealth.org</a:t>
            </a:r>
            <a:r>
              <a:rPr lang="en-US" dirty="0"/>
              <a:t>      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www.kmjacobslab.org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Neuroscience &amp; Anatomy:  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https://anatomy.vcu.edu/research-groups/pdc/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78" y="1306843"/>
            <a:ext cx="3273392" cy="272112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9DE56-9389-446A-BDF7-010A863A51FF}"/>
              </a:ext>
            </a:extLst>
          </p:cNvPr>
          <p:cNvSpPr txBox="1"/>
          <p:nvPr/>
        </p:nvSpPr>
        <p:spPr>
          <a:xfrm>
            <a:off x="4609346" y="4231091"/>
            <a:ext cx="39579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Cellular &amp; network approaches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Neuronal structure and function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Synaptic plasticity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Optogenetics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Whole cell patch clamp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Field potentials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EEG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Whisker nuisance task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192284-097C-44C3-A1A0-3CD389C32979}"/>
              </a:ext>
            </a:extLst>
          </p:cNvPr>
          <p:cNvGrpSpPr/>
          <p:nvPr/>
        </p:nvGrpSpPr>
        <p:grpSpPr>
          <a:xfrm>
            <a:off x="368696" y="1558322"/>
            <a:ext cx="4332157" cy="2446436"/>
            <a:chOff x="368696" y="1811814"/>
            <a:chExt cx="4332157" cy="2446436"/>
          </a:xfrm>
        </p:grpSpPr>
        <p:sp>
          <p:nvSpPr>
            <p:cNvPr id="2" name="TextBox 1"/>
            <p:cNvSpPr txBox="1"/>
            <p:nvPr/>
          </p:nvSpPr>
          <p:spPr>
            <a:xfrm>
              <a:off x="474988" y="2196147"/>
              <a:ext cx="41195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9ED6"/>
                  </a:solidFill>
                </a:rPr>
                <a:t>Why do patients have persistent cognitive difficulties, after mild brain injuries 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70FBC9-2E72-4981-AA2C-BC3F3600FD93}"/>
                </a:ext>
              </a:extLst>
            </p:cNvPr>
            <p:cNvSpPr txBox="1"/>
            <p:nvPr/>
          </p:nvSpPr>
          <p:spPr>
            <a:xfrm>
              <a:off x="368696" y="1811814"/>
              <a:ext cx="43321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solidFill>
                    <a:srgbClr val="000099"/>
                  </a:solidFill>
                </a:rPr>
                <a:t>In collaboration with neurosurgeon John Greer, MD, PhD</a:t>
              </a:r>
            </a:p>
          </p:txBody>
        </p: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E83C640B-C038-4023-979C-B8879A7348EB}"/>
              </a:ext>
            </a:extLst>
          </p:cNvPr>
          <p:cNvSpPr txBox="1">
            <a:spLocks/>
          </p:cNvSpPr>
          <p:nvPr/>
        </p:nvSpPr>
        <p:spPr>
          <a:xfrm>
            <a:off x="8227398" y="846714"/>
            <a:ext cx="3736804" cy="90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2400"/>
              </a:spcBef>
              <a:spcAft>
                <a:spcPts val="3000"/>
              </a:spcAft>
            </a:pPr>
            <a:r>
              <a:rPr lang="en-US" sz="3600" dirty="0">
                <a:solidFill>
                  <a:srgbClr val="CC3300"/>
                </a:solidFill>
              </a:rPr>
              <a:t>Epilepsy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95428C-58DB-46A3-AF94-4D2E44013948}"/>
              </a:ext>
            </a:extLst>
          </p:cNvPr>
          <p:cNvSpPr txBox="1"/>
          <p:nvPr/>
        </p:nvSpPr>
        <p:spPr>
          <a:xfrm>
            <a:off x="8455588" y="1547357"/>
            <a:ext cx="36714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7171"/>
                </a:solidFill>
              </a:rPr>
              <a:t>What is the best mechanism-based treatment for children with cortical malformation-associated seizures 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3BEBE5-E05A-4CD9-91B8-5F3F84F2CE77}"/>
              </a:ext>
            </a:extLst>
          </p:cNvPr>
          <p:cNvGrpSpPr/>
          <p:nvPr/>
        </p:nvGrpSpPr>
        <p:grpSpPr>
          <a:xfrm>
            <a:off x="9205752" y="4647865"/>
            <a:ext cx="2255838" cy="2132188"/>
            <a:chOff x="9205752" y="4647865"/>
            <a:chExt cx="2255838" cy="2132188"/>
          </a:xfrm>
        </p:grpSpPr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872299D8-F0BA-42CC-AFBA-81241829E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"/>
            <a:stretch>
              <a:fillRect/>
            </a:stretch>
          </p:blipFill>
          <p:spPr bwMode="auto">
            <a:xfrm>
              <a:off x="9347040" y="4647865"/>
              <a:ext cx="1430888" cy="1947985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687BF54A-7A3B-4211-A647-5FDA2A603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5752" y="6687720"/>
              <a:ext cx="2255838" cy="92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 dirty="0" err="1"/>
                <a:t>Barkovich</a:t>
              </a:r>
              <a:r>
                <a:rPr lang="en-US" altLang="en-US" sz="600" dirty="0"/>
                <a:t> et al (1992) Am J     </a:t>
              </a:r>
              <a:r>
                <a:rPr lang="en-US" altLang="en-US" sz="600" dirty="0" err="1"/>
                <a:t>Neurorad</a:t>
              </a:r>
              <a:r>
                <a:rPr lang="en-US" altLang="en-US" sz="600" dirty="0"/>
                <a:t>, 13: 423.</a:t>
              </a:r>
            </a:p>
          </p:txBody>
        </p:sp>
        <p:sp>
          <p:nvSpPr>
            <p:cNvPr id="22" name="Line 9">
              <a:extLst>
                <a:ext uri="{FF2B5EF4-FFF2-40B4-BE49-F238E27FC236}">
                  <a16:creationId xmlns:a16="http://schemas.microsoft.com/office/drawing/2014/main" id="{FA90AD81-B973-4405-B7D4-DC1D3B916F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05752" y="5286907"/>
              <a:ext cx="282575" cy="271463"/>
            </a:xfrm>
            <a:prstGeom prst="line">
              <a:avLst/>
            </a:prstGeom>
            <a:noFill/>
            <a:ln w="76200">
              <a:solidFill>
                <a:srgbClr val="FFFF66"/>
              </a:solidFill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11752F5A-EC1E-455F-BD41-A4E134C47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3941" y="5887461"/>
              <a:ext cx="295275" cy="247650"/>
            </a:xfrm>
            <a:custGeom>
              <a:avLst/>
              <a:gdLst>
                <a:gd name="T0" fmla="*/ 0 w 186"/>
                <a:gd name="T1" fmla="*/ 0 h 156"/>
                <a:gd name="T2" fmla="*/ 186 w 186"/>
                <a:gd name="T3" fmla="*/ 156 h 15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6" h="156">
                  <a:moveTo>
                    <a:pt x="0" y="0"/>
                  </a:moveTo>
                  <a:lnTo>
                    <a:pt x="186" y="156"/>
                  </a:lnTo>
                </a:path>
              </a:pathLst>
            </a:custGeom>
            <a:noFill/>
            <a:ln w="76200" cmpd="sng">
              <a:solidFill>
                <a:srgbClr val="FFFF66"/>
              </a:solidFill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E66EF4D-726D-4C69-85E1-8FA6730399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97" b="1952"/>
          <a:stretch/>
        </p:blipFill>
        <p:spPr>
          <a:xfrm>
            <a:off x="474988" y="4244015"/>
            <a:ext cx="3495675" cy="235724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E27800-2244-4855-AEF0-7EE32E0CCD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216" y="4842201"/>
            <a:ext cx="1912183" cy="166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im Range Oval">
            <a:extLst>
              <a:ext uri="{FF2B5EF4-FFF2-40B4-BE49-F238E27FC236}">
                <a16:creationId xmlns:a16="http://schemas.microsoft.com/office/drawing/2014/main" id="{52EF8A76-E032-4383-9BA9-DB626A307912}"/>
              </a:ext>
            </a:extLst>
          </p:cNvPr>
          <p:cNvSpPr/>
          <p:nvPr/>
        </p:nvSpPr>
        <p:spPr>
          <a:xfrm>
            <a:off x="749888" y="259883"/>
            <a:ext cx="6586922" cy="6247084"/>
          </a:xfrm>
          <a:prstGeom prst="ellipse">
            <a:avLst/>
          </a:prstGeom>
          <a:solidFill>
            <a:srgbClr val="C8C7D7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VIP and Purple CR GRoup">
            <a:extLst>
              <a:ext uri="{FF2B5EF4-FFF2-40B4-BE49-F238E27FC236}">
                <a16:creationId xmlns:a16="http://schemas.microsoft.com/office/drawing/2014/main" id="{639267BC-1012-482E-86F1-32334FAA2960}"/>
              </a:ext>
            </a:extLst>
          </p:cNvPr>
          <p:cNvGrpSpPr/>
          <p:nvPr/>
        </p:nvGrpSpPr>
        <p:grpSpPr>
          <a:xfrm>
            <a:off x="3484448" y="535020"/>
            <a:ext cx="2548647" cy="5408580"/>
            <a:chOff x="4581728" y="535020"/>
            <a:chExt cx="2548647" cy="54085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1A20DAB-CCA1-4E46-82F0-D9FB0B0C7DD2}"/>
                </a:ext>
              </a:extLst>
            </p:cNvPr>
            <p:cNvGrpSpPr/>
            <p:nvPr/>
          </p:nvGrpSpPr>
          <p:grpSpPr>
            <a:xfrm>
              <a:off x="4581728" y="535020"/>
              <a:ext cx="2548647" cy="5408580"/>
              <a:chOff x="4581728" y="535020"/>
              <a:chExt cx="2548647" cy="54085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85E32EC-92FC-4CB6-9D14-9FE77DF66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30" t="16025" r="33325" b="13333"/>
              <a:stretch/>
            </p:blipFill>
            <p:spPr>
              <a:xfrm>
                <a:off x="4581728" y="1098906"/>
                <a:ext cx="1235412" cy="484469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DA9E0C4-67B0-4BC1-B283-2DEC235067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71" t="7802" r="15738" b="16879"/>
              <a:stretch/>
            </p:blipFill>
            <p:spPr>
              <a:xfrm>
                <a:off x="5301574" y="535020"/>
                <a:ext cx="1828801" cy="516538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06EFB7-6B7F-4D2C-A03C-A4BE2D408379}"/>
                </a:ext>
              </a:extLst>
            </p:cNvPr>
            <p:cNvSpPr txBox="1"/>
            <p:nvPr/>
          </p:nvSpPr>
          <p:spPr>
            <a:xfrm>
              <a:off x="5272515" y="1683916"/>
              <a:ext cx="8072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B47EB8"/>
                  </a:solidFill>
                </a:rPr>
                <a:t>Double</a:t>
              </a:r>
            </a:p>
            <a:p>
              <a:r>
                <a:rPr lang="en-US" sz="1400" dirty="0">
                  <a:solidFill>
                    <a:srgbClr val="B47EB8"/>
                  </a:solidFill>
                </a:rPr>
                <a:t>bouquet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9DA13-A3AD-409B-8153-608A4657FCE1}"/>
                </a:ext>
              </a:extLst>
            </p:cNvPr>
            <p:cNvSpPr txBox="1"/>
            <p:nvPr/>
          </p:nvSpPr>
          <p:spPr>
            <a:xfrm>
              <a:off x="5750497" y="1012712"/>
              <a:ext cx="425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B47EB8"/>
                  </a:solidFill>
                </a:rPr>
                <a:t>VIP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8E6494-9ED3-4216-8AAC-53624628A4B1}"/>
                </a:ext>
              </a:extLst>
            </p:cNvPr>
            <p:cNvSpPr txBox="1"/>
            <p:nvPr/>
          </p:nvSpPr>
          <p:spPr>
            <a:xfrm>
              <a:off x="4884157" y="1966741"/>
              <a:ext cx="378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877B9"/>
                  </a:solidFill>
                </a:rPr>
                <a:t>CR</a:t>
              </a:r>
            </a:p>
          </p:txBody>
        </p:sp>
      </p:grpSp>
      <p:grpSp>
        <p:nvGrpSpPr>
          <p:cNvPr id="11" name="NPY and CR Group">
            <a:extLst>
              <a:ext uri="{FF2B5EF4-FFF2-40B4-BE49-F238E27FC236}">
                <a16:creationId xmlns:a16="http://schemas.microsoft.com/office/drawing/2014/main" id="{09DE7FB7-38B6-4577-9CCD-9C0F6AD31CFB}"/>
              </a:ext>
            </a:extLst>
          </p:cNvPr>
          <p:cNvGrpSpPr/>
          <p:nvPr/>
        </p:nvGrpSpPr>
        <p:grpSpPr>
          <a:xfrm>
            <a:off x="128404" y="58365"/>
            <a:ext cx="6342435" cy="4562274"/>
            <a:chOff x="1225684" y="58365"/>
            <a:chExt cx="6342435" cy="45622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B0B843-89C4-43A8-8669-C4CDC86EBF8A}"/>
                </a:ext>
              </a:extLst>
            </p:cNvPr>
            <p:cNvGrpSpPr/>
            <p:nvPr/>
          </p:nvGrpSpPr>
          <p:grpSpPr>
            <a:xfrm>
              <a:off x="1225684" y="126460"/>
              <a:ext cx="6342435" cy="4494179"/>
              <a:chOff x="1225684" y="126460"/>
              <a:chExt cx="6342435" cy="449417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3836FDF-5133-443D-A8CA-5046B92BA5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31" t="8794" r="48567" b="32624"/>
              <a:stretch/>
            </p:blipFill>
            <p:spPr>
              <a:xfrm>
                <a:off x="1400782" y="603115"/>
                <a:ext cx="3278221" cy="401752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C39C001-8656-4677-85F3-FBB15BADAE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7" t="1844" r="41598" b="76171"/>
              <a:stretch/>
            </p:blipFill>
            <p:spPr>
              <a:xfrm>
                <a:off x="1225684" y="126460"/>
                <a:ext cx="3973749" cy="1507787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E70BA6-7753-47A0-B06B-E7E1E0E5A1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62" t="1844" r="9876" b="79433"/>
              <a:stretch/>
            </p:blipFill>
            <p:spPr>
              <a:xfrm>
                <a:off x="3531140" y="126460"/>
                <a:ext cx="4036979" cy="1284051"/>
              </a:xfrm>
              <a:prstGeom prst="rect">
                <a:avLst/>
              </a:prstGeom>
            </p:spPr>
          </p:pic>
        </p:grpSp>
        <p:sp>
          <p:nvSpPr>
            <p:cNvPr id="13" name="NeurogliaformText">
              <a:extLst>
                <a:ext uri="{FF2B5EF4-FFF2-40B4-BE49-F238E27FC236}">
                  <a16:creationId xmlns:a16="http://schemas.microsoft.com/office/drawing/2014/main" id="{AC9E31CE-06E9-4913-95CA-0EC161D72E48}"/>
                </a:ext>
              </a:extLst>
            </p:cNvPr>
            <p:cNvSpPr txBox="1"/>
            <p:nvPr/>
          </p:nvSpPr>
          <p:spPr>
            <a:xfrm>
              <a:off x="1581943" y="64330"/>
              <a:ext cx="1618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 err="1">
                  <a:solidFill>
                    <a:srgbClr val="D48686"/>
                  </a:solidFill>
                </a:rPr>
                <a:t>Neurogliaform</a:t>
              </a:r>
              <a:r>
                <a:rPr lang="en-US" sz="1400" dirty="0">
                  <a:solidFill>
                    <a:srgbClr val="D48686"/>
                  </a:solidFill>
                </a:rPr>
                <a:t>, NPY</a:t>
              </a:r>
            </a:p>
          </p:txBody>
        </p:sp>
        <p:sp>
          <p:nvSpPr>
            <p:cNvPr id="14" name="SingleBouquetText">
              <a:extLst>
                <a:ext uri="{FF2B5EF4-FFF2-40B4-BE49-F238E27FC236}">
                  <a16:creationId xmlns:a16="http://schemas.microsoft.com/office/drawing/2014/main" id="{B6E89FA8-79D9-4050-B59E-414E76851D9E}"/>
                </a:ext>
              </a:extLst>
            </p:cNvPr>
            <p:cNvSpPr txBox="1"/>
            <p:nvPr/>
          </p:nvSpPr>
          <p:spPr>
            <a:xfrm>
              <a:off x="3647870" y="58365"/>
              <a:ext cx="15606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CDBA9A"/>
                  </a:solidFill>
                </a:rPr>
                <a:t>Single bouquet, CR</a:t>
              </a:r>
            </a:p>
          </p:txBody>
        </p:sp>
      </p:grpSp>
      <p:grpSp>
        <p:nvGrpSpPr>
          <p:cNvPr id="18" name="PV Group">
            <a:extLst>
              <a:ext uri="{FF2B5EF4-FFF2-40B4-BE49-F238E27FC236}">
                <a16:creationId xmlns:a16="http://schemas.microsoft.com/office/drawing/2014/main" id="{4EE19556-DCEC-4E18-957B-D180EA50A213}"/>
              </a:ext>
            </a:extLst>
          </p:cNvPr>
          <p:cNvGrpSpPr/>
          <p:nvPr/>
        </p:nvGrpSpPr>
        <p:grpSpPr>
          <a:xfrm>
            <a:off x="-258880" y="1274322"/>
            <a:ext cx="4025429" cy="5408581"/>
            <a:chOff x="838400" y="1274322"/>
            <a:chExt cx="4025429" cy="540858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F3D9677-489A-4D54-8AF0-2F1B8CF1F064}"/>
                </a:ext>
              </a:extLst>
            </p:cNvPr>
            <p:cNvGrpSpPr/>
            <p:nvPr/>
          </p:nvGrpSpPr>
          <p:grpSpPr>
            <a:xfrm>
              <a:off x="838400" y="1274322"/>
              <a:ext cx="4025429" cy="5408581"/>
              <a:chOff x="838400" y="1274322"/>
              <a:chExt cx="4025429" cy="54085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F94FB74-9684-484E-982E-F6A9905769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21" t="65248" r="46093" b="2553"/>
              <a:stretch/>
            </p:blipFill>
            <p:spPr>
              <a:xfrm>
                <a:off x="2490280" y="4474723"/>
                <a:ext cx="2373549" cy="2208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6E8AE7-4E9B-430B-A7C0-6831B626EB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4256" r="49870" b="32623"/>
              <a:stretch/>
            </p:blipFill>
            <p:spPr>
              <a:xfrm>
                <a:off x="838400" y="3035030"/>
                <a:ext cx="3743328" cy="1585608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8FAB59C-F578-4FF4-B93A-90D806C433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45" t="18581" r="46092" b="32624"/>
              <a:stretch/>
            </p:blipFill>
            <p:spPr>
              <a:xfrm>
                <a:off x="2626468" y="1274322"/>
                <a:ext cx="2237361" cy="3346317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6FD76F-2590-4675-81C1-DFE46F0008AA}"/>
                </a:ext>
              </a:extLst>
            </p:cNvPr>
            <p:cNvSpPr txBox="1"/>
            <p:nvPr/>
          </p:nvSpPr>
          <p:spPr>
            <a:xfrm>
              <a:off x="1368115" y="3874558"/>
              <a:ext cx="15077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u="sng" dirty="0">
                  <a:solidFill>
                    <a:srgbClr val="EF4224"/>
                  </a:solidFill>
                </a:rPr>
                <a:t>PV</a:t>
              </a:r>
            </a:p>
            <a:p>
              <a:r>
                <a:rPr lang="en-US" sz="3600" u="sng" dirty="0">
                  <a:solidFill>
                    <a:srgbClr val="EF4224"/>
                  </a:solidFill>
                </a:rPr>
                <a:t>FS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D75F86-4F65-4624-BDCE-A83D10E80661}"/>
                </a:ext>
              </a:extLst>
            </p:cNvPr>
            <p:cNvSpPr txBox="1"/>
            <p:nvPr/>
          </p:nvSpPr>
          <p:spPr>
            <a:xfrm>
              <a:off x="2102270" y="4440756"/>
              <a:ext cx="665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F4224"/>
                  </a:solidFill>
                </a:rPr>
                <a:t>Basket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B0C4EA-6F5E-4975-8BD7-1C4DF9D6A7C2}"/>
                </a:ext>
              </a:extLst>
            </p:cNvPr>
            <p:cNvSpPr txBox="1"/>
            <p:nvPr/>
          </p:nvSpPr>
          <p:spPr>
            <a:xfrm>
              <a:off x="2832697" y="2889461"/>
              <a:ext cx="10243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F4224"/>
                  </a:solidFill>
                </a:rPr>
                <a:t>Non-Basket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4A6399-4546-44CF-A7C4-E19AE2CC99E2}"/>
                </a:ext>
              </a:extLst>
            </p:cNvPr>
            <p:cNvSpPr txBox="1"/>
            <p:nvPr/>
          </p:nvSpPr>
          <p:spPr>
            <a:xfrm>
              <a:off x="2490280" y="5378757"/>
              <a:ext cx="976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F4224"/>
                  </a:solidFill>
                </a:rPr>
                <a:t>Chandelier</a:t>
              </a:r>
            </a:p>
          </p:txBody>
        </p:sp>
      </p:grpSp>
      <p:grpSp>
        <p:nvGrpSpPr>
          <p:cNvPr id="27" name="SS Group">
            <a:extLst>
              <a:ext uri="{FF2B5EF4-FFF2-40B4-BE49-F238E27FC236}">
                <a16:creationId xmlns:a16="http://schemas.microsoft.com/office/drawing/2014/main" id="{CD913356-965E-432F-9F93-65A0003666E0}"/>
              </a:ext>
            </a:extLst>
          </p:cNvPr>
          <p:cNvGrpSpPr/>
          <p:nvPr/>
        </p:nvGrpSpPr>
        <p:grpSpPr>
          <a:xfrm>
            <a:off x="2433860" y="359922"/>
            <a:ext cx="4774460" cy="6215977"/>
            <a:chOff x="3531140" y="359922"/>
            <a:chExt cx="4774460" cy="621597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1839D2-E667-4A1A-BACF-63668446B894}"/>
                </a:ext>
              </a:extLst>
            </p:cNvPr>
            <p:cNvGrpSpPr/>
            <p:nvPr/>
          </p:nvGrpSpPr>
          <p:grpSpPr>
            <a:xfrm>
              <a:off x="3531140" y="359922"/>
              <a:ext cx="4774460" cy="6215977"/>
              <a:chOff x="3531140" y="359922"/>
              <a:chExt cx="4774460" cy="621597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2D7BAC7-6B02-4584-B75C-086F183C87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61" t="5248" b="55745"/>
              <a:stretch/>
            </p:blipFill>
            <p:spPr>
              <a:xfrm>
                <a:off x="3531140" y="359922"/>
                <a:ext cx="4774460" cy="267510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21FE43E-C455-4654-90E4-29D1EA4322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53" t="30922" r="1930" b="4114"/>
              <a:stretch/>
            </p:blipFill>
            <p:spPr>
              <a:xfrm>
                <a:off x="6099243" y="2120630"/>
                <a:ext cx="2062264" cy="4455269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0429E9-B820-4F96-9417-087DB21BFBFA}"/>
                </a:ext>
              </a:extLst>
            </p:cNvPr>
            <p:cNvSpPr txBox="1"/>
            <p:nvPr/>
          </p:nvSpPr>
          <p:spPr>
            <a:xfrm>
              <a:off x="7003234" y="2932442"/>
              <a:ext cx="6078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u="sng" dirty="0">
                  <a:solidFill>
                    <a:srgbClr val="0C92CF"/>
                  </a:solidFill>
                </a:rPr>
                <a:t>SS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5545B9-80BC-4F41-9619-C42AC5AAA580}"/>
                </a:ext>
              </a:extLst>
            </p:cNvPr>
            <p:cNvSpPr txBox="1"/>
            <p:nvPr/>
          </p:nvSpPr>
          <p:spPr>
            <a:xfrm>
              <a:off x="6465771" y="2787359"/>
              <a:ext cx="1320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0C92CF"/>
                  </a:solidFill>
                </a:rPr>
                <a:t>Martinotti</a:t>
              </a:r>
              <a:r>
                <a:rPr lang="en-US" sz="1400" dirty="0">
                  <a:solidFill>
                    <a:srgbClr val="0C92CF"/>
                  </a:solidFill>
                </a:rPr>
                <a:t>, NPY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5FF2F8-C44C-45DD-A1D7-22A516BD69F8}"/>
                </a:ext>
              </a:extLst>
            </p:cNvPr>
            <p:cNvSpPr txBox="1"/>
            <p:nvPr/>
          </p:nvSpPr>
          <p:spPr>
            <a:xfrm>
              <a:off x="7321446" y="4555959"/>
              <a:ext cx="858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3A6AAA"/>
                  </a:solidFill>
                </a:rPr>
                <a:t>NPY, NOS</a:t>
              </a:r>
            </a:p>
          </p:txBody>
        </p:sp>
      </p:grpSp>
      <p:grpSp>
        <p:nvGrpSpPr>
          <p:cNvPr id="34" name="SmallBasket Group">
            <a:extLst>
              <a:ext uri="{FF2B5EF4-FFF2-40B4-BE49-F238E27FC236}">
                <a16:creationId xmlns:a16="http://schemas.microsoft.com/office/drawing/2014/main" id="{B4832062-F051-405C-B4F9-41D1D04C9DA6}"/>
              </a:ext>
            </a:extLst>
          </p:cNvPr>
          <p:cNvGrpSpPr/>
          <p:nvPr/>
        </p:nvGrpSpPr>
        <p:grpSpPr>
          <a:xfrm>
            <a:off x="1733468" y="3211003"/>
            <a:ext cx="3540869" cy="2732598"/>
            <a:chOff x="2830748" y="3211003"/>
            <a:chExt cx="3540869" cy="2732598"/>
          </a:xfrm>
        </p:grpSpPr>
        <p:pic>
          <p:nvPicPr>
            <p:cNvPr id="35" name="SmallBasket Neuron">
              <a:extLst>
                <a:ext uri="{FF2B5EF4-FFF2-40B4-BE49-F238E27FC236}">
                  <a16:creationId xmlns:a16="http://schemas.microsoft.com/office/drawing/2014/main" id="{BDCF5899-E3EC-4178-8317-697E50EB8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1" t="51344" r="25900" b="13334"/>
            <a:stretch/>
          </p:blipFill>
          <p:spPr>
            <a:xfrm>
              <a:off x="2830748" y="3521253"/>
              <a:ext cx="3540869" cy="2422348"/>
            </a:xfrm>
            <a:prstGeom prst="rect">
              <a:avLst/>
            </a:prstGeom>
          </p:spPr>
        </p:pic>
        <p:sp>
          <p:nvSpPr>
            <p:cNvPr id="36" name="SmallBasketVIP Text">
              <a:extLst>
                <a:ext uri="{FF2B5EF4-FFF2-40B4-BE49-F238E27FC236}">
                  <a16:creationId xmlns:a16="http://schemas.microsoft.com/office/drawing/2014/main" id="{A0E933A0-29BD-4AC3-A583-3D84D677BD0E}"/>
                </a:ext>
              </a:extLst>
            </p:cNvPr>
            <p:cNvSpPr txBox="1"/>
            <p:nvPr/>
          </p:nvSpPr>
          <p:spPr>
            <a:xfrm>
              <a:off x="5447619" y="3211003"/>
              <a:ext cx="5924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7877B9"/>
                  </a:solidFill>
                </a:rPr>
                <a:t>Small</a:t>
              </a:r>
            </a:p>
            <a:p>
              <a:r>
                <a:rPr lang="en-US" sz="1200" dirty="0">
                  <a:solidFill>
                    <a:srgbClr val="7877B9"/>
                  </a:solidFill>
                </a:rPr>
                <a:t>basket</a:t>
              </a:r>
            </a:p>
            <a:p>
              <a:r>
                <a:rPr lang="en-US" sz="1200" dirty="0">
                  <a:solidFill>
                    <a:srgbClr val="7877B9"/>
                  </a:solidFill>
                </a:rPr>
                <a:t>VIP</a:t>
              </a:r>
            </a:p>
          </p:txBody>
        </p:sp>
      </p:grpSp>
      <p:pic>
        <p:nvPicPr>
          <p:cNvPr id="37" name="GreenPyrNeuron">
            <a:extLst>
              <a:ext uri="{FF2B5EF4-FFF2-40B4-BE49-F238E27FC236}">
                <a16:creationId xmlns:a16="http://schemas.microsoft.com/office/drawing/2014/main" id="{368D6200-9040-4F5E-B1DB-6662696DE4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72" y="0"/>
            <a:ext cx="7467200" cy="6858000"/>
          </a:xfrm>
          <a:prstGeom prst="rect">
            <a:avLst/>
          </a:prstGeom>
        </p:spPr>
      </p:pic>
      <p:pic>
        <p:nvPicPr>
          <p:cNvPr id="38" name="CCKNeuron">
            <a:extLst>
              <a:ext uri="{FF2B5EF4-FFF2-40B4-BE49-F238E27FC236}">
                <a16:creationId xmlns:a16="http://schemas.microsoft.com/office/drawing/2014/main" id="{C9716D84-2296-465E-B879-8D3006FD1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78" y="-9625"/>
            <a:ext cx="7467200" cy="6858000"/>
          </a:xfrm>
          <a:prstGeom prst="rect">
            <a:avLst/>
          </a:prstGeom>
        </p:spPr>
      </p:pic>
      <p:sp>
        <p:nvSpPr>
          <p:cNvPr id="39" name="FigMod Text">
            <a:extLst>
              <a:ext uri="{FF2B5EF4-FFF2-40B4-BE49-F238E27FC236}">
                <a16:creationId xmlns:a16="http://schemas.microsoft.com/office/drawing/2014/main" id="{20B4666E-C0A9-4FB1-BCA6-070B042D3F41}"/>
              </a:ext>
            </a:extLst>
          </p:cNvPr>
          <p:cNvSpPr txBox="1"/>
          <p:nvPr/>
        </p:nvSpPr>
        <p:spPr>
          <a:xfrm>
            <a:off x="62366" y="6544561"/>
            <a:ext cx="809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Figure modified from: Kubota (2014) Current Opinion in Neurobiology, 26: 7.</a:t>
            </a:r>
          </a:p>
          <a:p>
            <a:endParaRPr lang="en-US" sz="1200" i="1" dirty="0"/>
          </a:p>
        </p:txBody>
      </p:sp>
      <p:sp>
        <p:nvSpPr>
          <p:cNvPr id="40" name="LargeBasketCCK">
            <a:extLst>
              <a:ext uri="{FF2B5EF4-FFF2-40B4-BE49-F238E27FC236}">
                <a16:creationId xmlns:a16="http://schemas.microsoft.com/office/drawing/2014/main" id="{F515BA0B-C257-424F-B222-0ADF3C62AD37}"/>
              </a:ext>
            </a:extLst>
          </p:cNvPr>
          <p:cNvSpPr txBox="1"/>
          <p:nvPr/>
        </p:nvSpPr>
        <p:spPr>
          <a:xfrm>
            <a:off x="4062635" y="6323138"/>
            <a:ext cx="1467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A58401"/>
                </a:solidFill>
              </a:rPr>
              <a:t>Large basket, CCK</a:t>
            </a:r>
          </a:p>
        </p:txBody>
      </p:sp>
      <p:pic>
        <p:nvPicPr>
          <p:cNvPr id="41" name="Stim Trode">
            <a:extLst>
              <a:ext uri="{FF2B5EF4-FFF2-40B4-BE49-F238E27FC236}">
                <a16:creationId xmlns:a16="http://schemas.microsoft.com/office/drawing/2014/main" id="{31914926-197E-48F8-B7F8-B4AF780126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33" y="1069652"/>
            <a:ext cx="911354" cy="3142494"/>
          </a:xfrm>
          <a:prstGeom prst="rect">
            <a:avLst/>
          </a:prstGeom>
        </p:spPr>
      </p:pic>
      <p:sp>
        <p:nvSpPr>
          <p:cNvPr id="46" name="SS Button Blue">
            <a:extLst>
              <a:ext uri="{FF2B5EF4-FFF2-40B4-BE49-F238E27FC236}">
                <a16:creationId xmlns:a16="http://schemas.microsoft.com/office/drawing/2014/main" id="{E5DBF61C-350F-4586-BF32-47E17456781D}"/>
              </a:ext>
            </a:extLst>
          </p:cNvPr>
          <p:cNvSpPr/>
          <p:nvPr/>
        </p:nvSpPr>
        <p:spPr>
          <a:xfrm>
            <a:off x="8147647" y="6051072"/>
            <a:ext cx="1143170" cy="344432"/>
          </a:xfrm>
          <a:prstGeom prst="rect">
            <a:avLst/>
          </a:prstGeom>
          <a:solidFill>
            <a:srgbClr val="00E4FF"/>
          </a:solidFill>
          <a:ln w="63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SS</a:t>
            </a:r>
          </a:p>
        </p:txBody>
      </p:sp>
      <p:sp>
        <p:nvSpPr>
          <p:cNvPr id="47" name="PV Button Blue">
            <a:extLst>
              <a:ext uri="{FF2B5EF4-FFF2-40B4-BE49-F238E27FC236}">
                <a16:creationId xmlns:a16="http://schemas.microsoft.com/office/drawing/2014/main" id="{5E1BC874-7150-4210-B00F-201B7CE37A67}"/>
              </a:ext>
            </a:extLst>
          </p:cNvPr>
          <p:cNvSpPr/>
          <p:nvPr/>
        </p:nvSpPr>
        <p:spPr>
          <a:xfrm>
            <a:off x="9859426" y="6051072"/>
            <a:ext cx="1143170" cy="344432"/>
          </a:xfrm>
          <a:prstGeom prst="rect">
            <a:avLst/>
          </a:prstGeom>
          <a:solidFill>
            <a:srgbClr val="00E4FF"/>
          </a:solidFill>
          <a:ln w="63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PV</a:t>
            </a:r>
          </a:p>
        </p:txBody>
      </p:sp>
      <p:pic>
        <p:nvPicPr>
          <p:cNvPr id="48" name="BlueFlashingSS">
            <a:extLst>
              <a:ext uri="{FF2B5EF4-FFF2-40B4-BE49-F238E27FC236}">
                <a16:creationId xmlns:a16="http://schemas.microsoft.com/office/drawing/2014/main" id="{BFCC65E5-5B7B-40D2-9378-A4E61418D38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0" t="4261" b="6081"/>
          <a:stretch/>
        </p:blipFill>
        <p:spPr>
          <a:xfrm>
            <a:off x="2369548" y="292188"/>
            <a:ext cx="4838771" cy="6148815"/>
          </a:xfrm>
          <a:prstGeom prst="rect">
            <a:avLst/>
          </a:prstGeom>
        </p:spPr>
      </p:pic>
      <p:pic>
        <p:nvPicPr>
          <p:cNvPr id="49" name="BluePVFlashing">
            <a:extLst>
              <a:ext uri="{FF2B5EF4-FFF2-40B4-BE49-F238E27FC236}">
                <a16:creationId xmlns:a16="http://schemas.microsoft.com/office/drawing/2014/main" id="{72CBD164-22B6-459A-AE73-08EE3D0A37C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752" y="0"/>
            <a:ext cx="74672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172177-ACE7-4E0E-978D-BBE24F36E3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5707" y="239777"/>
            <a:ext cx="3422531" cy="5322036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756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Untitled-3-01.tif">
            <a:extLst>
              <a:ext uri="{FF2B5EF4-FFF2-40B4-BE49-F238E27FC236}">
                <a16:creationId xmlns:a16="http://schemas.microsoft.com/office/drawing/2014/main" id="{53FC39E2-1D05-485E-8759-B26829C30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1" y="604691"/>
            <a:ext cx="5851463" cy="329144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E1E5D5B-F76F-40E3-BC6E-9B170D3E0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80"/>
          <a:stretch/>
        </p:blipFill>
        <p:spPr>
          <a:xfrm>
            <a:off x="438401" y="4199705"/>
            <a:ext cx="2476779" cy="170413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34A51E76-29B6-44C4-8575-A451C20FF8F3}"/>
              </a:ext>
            </a:extLst>
          </p:cNvPr>
          <p:cNvGrpSpPr>
            <a:grpSpLocks noChangeAspect="1"/>
          </p:cNvGrpSpPr>
          <p:nvPr/>
        </p:nvGrpSpPr>
        <p:grpSpPr>
          <a:xfrm>
            <a:off x="3049123" y="4335946"/>
            <a:ext cx="3574575" cy="1910120"/>
            <a:chOff x="2191661" y="5381468"/>
            <a:chExt cx="2509192" cy="1299184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EE76C37-FBCE-4FF1-B058-BBD0EE167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1661" y="5381468"/>
              <a:ext cx="2509192" cy="129918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E8685FE-5FDB-4FCF-B06D-AFBDECF3DAC4}"/>
                </a:ext>
              </a:extLst>
            </p:cNvPr>
            <p:cNvSpPr txBox="1"/>
            <p:nvPr/>
          </p:nvSpPr>
          <p:spPr>
            <a:xfrm>
              <a:off x="3123988" y="5453919"/>
              <a:ext cx="288563" cy="16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n = 5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138169-F2D3-4EBF-86E2-0E00762A7102}"/>
                </a:ext>
              </a:extLst>
            </p:cNvPr>
            <p:cNvSpPr txBox="1"/>
            <p:nvPr/>
          </p:nvSpPr>
          <p:spPr>
            <a:xfrm>
              <a:off x="3587868" y="5453919"/>
              <a:ext cx="288563" cy="16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n = 6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F5054C4A-DF66-413E-A389-0CAAE6661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64" y="880419"/>
            <a:ext cx="5895047" cy="395912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65E951C-EB39-47D8-BEA6-0BA048BC02A4}"/>
              </a:ext>
            </a:extLst>
          </p:cNvPr>
          <p:cNvSpPr txBox="1"/>
          <p:nvPr/>
        </p:nvSpPr>
        <p:spPr>
          <a:xfrm>
            <a:off x="7762461" y="441513"/>
            <a:ext cx="323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Circuitry altered by brain injury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7C97534-1A82-4FD0-AEA1-7CA6109A1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16" y="5116430"/>
            <a:ext cx="4656183" cy="34915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7A4CDA4-10AD-43B3-A013-DBD7A6F4D7CE}"/>
              </a:ext>
            </a:extLst>
          </p:cNvPr>
          <p:cNvSpPr txBox="1"/>
          <p:nvPr/>
        </p:nvSpPr>
        <p:spPr>
          <a:xfrm>
            <a:off x="3077630" y="626179"/>
            <a:ext cx="1861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FB30"/>
                </a:solidFill>
              </a:rPr>
              <a:t>YFP-h</a:t>
            </a:r>
          </a:p>
          <a:p>
            <a:r>
              <a:rPr lang="en-US" dirty="0">
                <a:solidFill>
                  <a:srgbClr val="09FB30"/>
                </a:solidFill>
              </a:rPr>
              <a:t>Transgenic mouse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B80AB69-A46E-47C5-97B5-C3E5A5C66153}"/>
              </a:ext>
            </a:extLst>
          </p:cNvPr>
          <p:cNvGrpSpPr/>
          <p:nvPr/>
        </p:nvGrpSpPr>
        <p:grpSpPr>
          <a:xfrm>
            <a:off x="7017026" y="5575852"/>
            <a:ext cx="5039139" cy="974035"/>
            <a:chOff x="7017026" y="5575852"/>
            <a:chExt cx="5039139" cy="97403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39621D4-C6E8-4A7E-9316-E8BE9E8BB2E1}"/>
                </a:ext>
              </a:extLst>
            </p:cNvPr>
            <p:cNvSpPr/>
            <p:nvPr/>
          </p:nvSpPr>
          <p:spPr>
            <a:xfrm>
              <a:off x="7017026" y="5575852"/>
              <a:ext cx="5039139" cy="9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10E714-FB51-481B-9081-57ED23FFCEC6}"/>
                </a:ext>
              </a:extLst>
            </p:cNvPr>
            <p:cNvSpPr txBox="1"/>
            <p:nvPr/>
          </p:nvSpPr>
          <p:spPr>
            <a:xfrm>
              <a:off x="7116915" y="5626557"/>
              <a:ext cx="45747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Postdoctoral fellow, neurosurgery resident</a:t>
              </a:r>
            </a:p>
            <a:p>
              <a:r>
                <a:rPr lang="en-US" dirty="0"/>
                <a:t>2 Masters students, 2 other graduate students,</a:t>
              </a:r>
            </a:p>
            <a:p>
              <a:r>
                <a:rPr lang="en-US" dirty="0"/>
                <a:t>~3 undergraduate students, 2 technicians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97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6228</TotalTime>
  <Words>195</Words>
  <Application>Microsoft Office PowerPoint</Application>
  <PresentationFormat>Widescreen</PresentationFormat>
  <Paragraphs>45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Wingdings</vt:lpstr>
      <vt:lpstr>Office Theme</vt:lpstr>
      <vt:lpstr>traumatic brain injury</vt:lpstr>
      <vt:lpstr>PowerPoint Presentation</vt:lpstr>
      <vt:lpstr>PowerPoint Presentation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Altered cellular and neocortical network function after mild fluid percussion injury</dc:title>
  <dc:creator>Kimberle Jacobs</dc:creator>
  <cp:lastModifiedBy>Kimberle Jacobs</cp:lastModifiedBy>
  <cp:revision>236</cp:revision>
  <dcterms:created xsi:type="dcterms:W3CDTF">2017-12-20T16:26:12Z</dcterms:created>
  <dcterms:modified xsi:type="dcterms:W3CDTF">2025-08-12T02:12:04Z</dcterms:modified>
</cp:coreProperties>
</file>